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76" r:id="rId4"/>
    <p:sldId id="260" r:id="rId5"/>
    <p:sldId id="266" r:id="rId6"/>
    <p:sldId id="278" r:id="rId7"/>
    <p:sldId id="277" r:id="rId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24" y="8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06.05.2026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 u="none" strike="noStrike"/>
            </a:lvl1pPr>
          </a:lstStyle>
          <a:p>
            <a:pPr indent="0" algn="l">
              <a:lnSpc>
                <a:spcPct val="100000"/>
              </a:lnSpc>
            </a:pPr>
            <a:r>
              <a:rPr lang="en-US" sz="1400" b="0" i="0" u="none" strike="noStrike" dirty="0">
                <a:solidFill>
                  <a:srgbClr val="000000"/>
                </a:solidFill>
              </a:rPr>
              <a:t>大家好，欢迎参加本次“领航计划”教师远程培训项目的简报会。在国家大力推进教育数字化的背景下，我们启动了这个旨在提升区域教师数字化教学能力的重要项目。今天，我将向各位汇报项目的整体情况，包括项目背景、前期工作、当前成效以及未来的工作计划。希望通过这次汇报，能让大家对项目有一个全面而深入的了解。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 u="none" strike="noStrike"/>
            </a:lvl1pPr>
          </a:lstStyle>
          <a:p>
            <a:pPr indent="0" algn="l">
              <a:lnSpc>
                <a:spcPct val="100000"/>
              </a:lnSpc>
            </a:pPr>
            <a:r>
              <a:rPr lang="en-US" sz="1400" b="0" i="0" u="none" strike="noStrike" dirty="0">
                <a:solidFill>
                  <a:srgbClr val="000000"/>
                </a:solidFill>
              </a:rPr>
              <a:t>本次汇报将分为四个部分。首先，我将介绍项目的整体情况，包括其背景、目标和组织架构。其次，回顾我们在项目前期所做的主要工作。接着，展示项目实施至今所取得的成效和数据。最后，提出我们对下一阶段工作的规划和展望。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 u="none" strike="noStrike"/>
            </a:lvl1pPr>
          </a:lstStyle>
          <a:p>
            <a:pPr indent="0" algn="l">
              <a:lnSpc>
                <a:spcPct val="100000"/>
              </a:lnSpc>
            </a:pPr>
            <a:r>
              <a:rPr lang="en-US" sz="1400" b="0" i="0" u="none" strike="noStrike" dirty="0">
                <a:solidFill>
                  <a:srgbClr val="000000"/>
                </a:solidFill>
              </a:rPr>
              <a:t>分为三个阶段：前期准备、全面实施和总结评估。目前我们正处于第二阶段。项目的覆盖范围非常广泛，涵盖了全区所有公办中小学，预计将有近6000名教师参与其中，重点关注骨干教师和创新团队的培养。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1423026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 u="none" strike="noStrike"/>
            </a:lvl1pPr>
          </a:lstStyle>
          <a:p>
            <a:pPr indent="0" algn="l">
              <a:lnSpc>
                <a:spcPct val="100000"/>
              </a:lnSpc>
            </a:pPr>
            <a:r>
              <a:rPr lang="en-US" sz="1400" b="0" i="0" u="none" strike="noStrike" dirty="0">
                <a:solidFill>
                  <a:srgbClr val="000000"/>
                </a:solidFill>
              </a:rPr>
              <a:t>分为三个阶段：前期准备、全面实施和总结评估。目前我们正处于第二阶段。项目的覆盖范围非常广泛，涵盖了全区所有公办中小学，预计将有近6000名教师参与其中，重点关注骨干教师和创新团队的培养。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 u="none" strike="noStrike"/>
            </a:lvl1pPr>
          </a:lstStyle>
          <a:p>
            <a:pPr indent="0" algn="l">
              <a:lnSpc>
                <a:spcPct val="100000"/>
              </a:lnSpc>
            </a:pPr>
            <a:endParaRPr lang="en-US" sz="1400" b="0" i="0" u="none" strike="noStrike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 u="none" strike="noStrike"/>
            </a:lvl1pPr>
          </a:lstStyle>
          <a:p>
            <a:pPr indent="0" algn="l">
              <a:lnSpc>
                <a:spcPct val="100000"/>
              </a:lnSpc>
            </a:pPr>
            <a:r>
              <a:rPr lang="en-US" sz="1400" b="0" i="0" u="none" strike="noStrike" dirty="0">
                <a:solidFill>
                  <a:srgbClr val="000000"/>
                </a:solidFill>
              </a:rPr>
              <a:t>分为三个阶段：前期准备、全面实施和总结评估。目前我们正处于第二阶段。项目的覆盖范围非常广泛，涵盖了全区所有公办中小学，预计将有近6000名教师参与其中，重点关注骨干教师和创新团队的培养。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7213753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 u="none" strike="noStrike"/>
            </a:lvl1pPr>
          </a:lstStyle>
          <a:p>
            <a:pPr indent="0" algn="l">
              <a:lnSpc>
                <a:spcPct val="100000"/>
              </a:lnSpc>
            </a:pPr>
            <a:r>
              <a:rPr lang="en-US" sz="1400" b="0" i="0" u="none" strike="noStrike" dirty="0">
                <a:solidFill>
                  <a:srgbClr val="000000"/>
                </a:solidFill>
              </a:rPr>
              <a:t>大家好，欢迎参加本次“领航计划”教师远程培训项目的简报会。在国家大力推进教育数字化的背景下，我们启动了这个旨在提升区域教师数字化教学能力的重要项目。今天，我将向各位汇报项目的整体情况，包括项目背景、前期工作、当前成效以及未来的工作计划。希望通过这次汇报，能让大家对项目有一个全面而深入的了解。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4117997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默认主题">
    <p:bg>
      <p:bgPr>
        <a:solidFill>
          <a:srgbClr val="FFFFFF">
            <a:alpha val="100000"/>
          </a:srgbClr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5748369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jpeg"/><Relationship Id="rId7" Type="http://schemas.openxmlformats.org/officeDocument/2006/relationships/image" Target="../media/image8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2.svg"/><Relationship Id="rId5" Type="http://schemas.openxmlformats.org/officeDocument/2006/relationships/image" Target="../media/image6.svg"/><Relationship Id="rId10" Type="http://schemas.openxmlformats.org/officeDocument/2006/relationships/image" Target="../media/image8.png"/><Relationship Id="rId4" Type="http://schemas.openxmlformats.org/officeDocument/2006/relationships/image" Target="../media/image5.png"/><Relationship Id="rId9" Type="http://schemas.openxmlformats.org/officeDocument/2006/relationships/image" Target="../media/image10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4.jpeg"/><Relationship Id="rId7" Type="http://schemas.openxmlformats.org/officeDocument/2006/relationships/image" Target="../media/image11.png"/><Relationship Id="rId12" Type="http://schemas.openxmlformats.org/officeDocument/2006/relationships/image" Target="../media/image21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svg"/><Relationship Id="rId11" Type="http://schemas.openxmlformats.org/officeDocument/2006/relationships/image" Target="../media/image13.png"/><Relationship Id="rId5" Type="http://schemas.openxmlformats.org/officeDocument/2006/relationships/image" Target="../media/image10.png"/><Relationship Id="rId10" Type="http://schemas.openxmlformats.org/officeDocument/2006/relationships/image" Target="../media/image19.svg"/><Relationship Id="rId4" Type="http://schemas.openxmlformats.org/officeDocument/2006/relationships/image" Target="../media/image9.jpe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4.jpeg"/><Relationship Id="rId7" Type="http://schemas.openxmlformats.org/officeDocument/2006/relationships/image" Target="../media/image25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23.svg"/><Relationship Id="rId4" Type="http://schemas.openxmlformats.org/officeDocument/2006/relationships/image" Target="../media/image14.png"/><Relationship Id="rId9" Type="http://schemas.openxmlformats.org/officeDocument/2006/relationships/image" Target="../media/image27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4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sv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48000"/>
                    </a14:imgEffect>
                    <a14:imgEffect>
                      <a14:brightnessContrast bright="1000" contrast="8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/>
          <p:cNvSpPr/>
          <p:nvPr/>
        </p:nvSpPr>
        <p:spPr>
          <a:xfrm>
            <a:off x="1016000" y="1651000"/>
            <a:ext cx="3810000" cy="3048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endParaRPr lang="en-US" sz="1100" dirty="0"/>
          </a:p>
        </p:txBody>
      </p:sp>
      <p:sp>
        <p:nvSpPr>
          <p:cNvPr id="4" name="AutoShape 4"/>
          <p:cNvSpPr/>
          <p:nvPr/>
        </p:nvSpPr>
        <p:spPr>
          <a:xfrm>
            <a:off x="0" y="2044569"/>
            <a:ext cx="12192000" cy="2903110"/>
          </a:xfrm>
          <a:prstGeom prst="rect">
            <a:avLst/>
          </a:prstGeom>
          <a:solidFill>
            <a:schemeClr val="bg2">
              <a:lumMod val="20000"/>
              <a:lumOff val="80000"/>
              <a:alpha val="51000"/>
            </a:schemeClr>
          </a:solidFill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algn="ctr" eaLnBrk="0" hangingPunct="0">
              <a:spcAft>
                <a:spcPts val="2400"/>
              </a:spcAft>
            </a:pPr>
            <a:r>
              <a:rPr lang="en-US" altLang="zh-CN" sz="4000" b="1" dirty="0">
                <a:solidFill>
                  <a:schemeClr val="accent1">
                    <a:lumMod val="75000"/>
                  </a:schemeClr>
                </a:solidFill>
              </a:rPr>
              <a:t>2026</a:t>
            </a:r>
            <a:r>
              <a:rPr lang="zh-CN" altLang="en-US" sz="4000" b="1" dirty="0">
                <a:solidFill>
                  <a:schemeClr val="accent1">
                    <a:lumMod val="75000"/>
                  </a:schemeClr>
                </a:solidFill>
              </a:rPr>
              <a:t>年</a:t>
            </a:r>
            <a:r>
              <a:rPr lang="zh-CN" altLang="zh-CN" sz="4000" b="1" dirty="0">
                <a:solidFill>
                  <a:schemeClr val="accent1">
                    <a:lumMod val="75000"/>
                  </a:schemeClr>
                </a:solidFill>
              </a:rPr>
              <a:t>桐城市中小学幼儿园教师</a:t>
            </a:r>
            <a:r>
              <a:rPr lang="zh-CN" altLang="en-US" sz="4000" b="1" dirty="0">
                <a:solidFill>
                  <a:schemeClr val="accent1">
                    <a:lumMod val="75000"/>
                  </a:schemeClr>
                </a:solidFill>
              </a:rPr>
              <a:t>全员远程培训</a:t>
            </a:r>
            <a:endParaRPr lang="en-US" altLang="zh-CN" sz="4000" b="1" dirty="0">
              <a:solidFill>
                <a:schemeClr val="accent1">
                  <a:lumMod val="75000"/>
                </a:schemeClr>
              </a:solidFill>
            </a:endParaRPr>
          </a:p>
          <a:p>
            <a:pPr indent="0" algn="ctr">
              <a:lnSpc>
                <a:spcPct val="125000"/>
              </a:lnSpc>
              <a:defRPr/>
            </a:pPr>
            <a:r>
              <a:rPr lang="zh-CN" altLang="en-US" sz="3600" dirty="0">
                <a:solidFill>
                  <a:schemeClr val="accent1">
                    <a:lumMod val="75000"/>
                  </a:schemeClr>
                </a:solidFill>
              </a:rPr>
              <a:t>项目简报（第二期）</a:t>
            </a:r>
            <a:endParaRPr lang="en-US" altLang="zh-CN" sz="3600" dirty="0">
              <a:solidFill>
                <a:schemeClr val="accent1">
                  <a:lumMod val="75000"/>
                </a:schemeClr>
              </a:solidFill>
            </a:endParaRPr>
          </a:p>
          <a:p>
            <a:pPr indent="0" algn="ctr">
              <a:lnSpc>
                <a:spcPct val="125000"/>
              </a:lnSpc>
              <a:defRPr/>
            </a:pPr>
            <a:r>
              <a:rPr lang="en-US" altLang="zh-CN" sz="3600" dirty="0">
                <a:solidFill>
                  <a:schemeClr val="accent1">
                    <a:lumMod val="75000"/>
                  </a:schemeClr>
                </a:solidFill>
              </a:rPr>
              <a:t>2026</a:t>
            </a:r>
            <a:r>
              <a:rPr lang="zh-CN" altLang="en-US" sz="3600" dirty="0" smtClean="0">
                <a:solidFill>
                  <a:schemeClr val="accent1">
                    <a:lumMod val="75000"/>
                  </a:schemeClr>
                </a:solidFill>
              </a:rPr>
              <a:t>年</a:t>
            </a:r>
            <a:r>
              <a:rPr lang="en-US" altLang="zh-CN" sz="3600" dirty="0" smtClean="0">
                <a:solidFill>
                  <a:schemeClr val="accent1">
                    <a:lumMod val="75000"/>
                  </a:schemeClr>
                </a:solidFill>
              </a:rPr>
              <a:t>5</a:t>
            </a:r>
            <a:r>
              <a:rPr lang="zh-CN" altLang="en-US" sz="3600" dirty="0" smtClean="0">
                <a:solidFill>
                  <a:schemeClr val="accent1">
                    <a:lumMod val="75000"/>
                  </a:schemeClr>
                </a:solidFill>
              </a:rPr>
              <a:t>月</a:t>
            </a:r>
            <a:r>
              <a:rPr lang="en-US" altLang="zh-CN" sz="3600" dirty="0" smtClean="0">
                <a:solidFill>
                  <a:schemeClr val="accent1">
                    <a:lumMod val="75000"/>
                  </a:schemeClr>
                </a:solidFill>
              </a:rPr>
              <a:t>6</a:t>
            </a:r>
            <a:r>
              <a:rPr lang="zh-CN" altLang="en-US" sz="3600" dirty="0" smtClean="0">
                <a:solidFill>
                  <a:schemeClr val="accent1">
                    <a:lumMod val="75000"/>
                  </a:schemeClr>
                </a:solidFill>
              </a:rPr>
              <a:t>日</a:t>
            </a:r>
            <a:endParaRPr lang="zh-CN" altLang="zh-CN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AutoShape 7"/>
          <p:cNvSpPr/>
          <p:nvPr/>
        </p:nvSpPr>
        <p:spPr>
          <a:xfrm>
            <a:off x="8562752" y="5179500"/>
            <a:ext cx="2580168" cy="1224844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ctr" eaLnBrk="0"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schemeClr val="accent1">
                    <a:lumMod val="75000"/>
                  </a:schemeClr>
                </a:solidFill>
                <a:sym typeface="Noto Sans SC"/>
              </a:rPr>
              <a:t>安徽省中小学教师教育网</a:t>
            </a:r>
            <a:endParaRPr lang="en-US" sz="1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23" y="184494"/>
            <a:ext cx="1465226" cy="146522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1212" y="676677"/>
            <a:ext cx="2374605" cy="69068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0"/>
            <a:ext cx="12192000" cy="6858000"/>
          </a:xfrm>
          <a:prstGeom prst="roundRect">
            <a:avLst>
              <a:gd name="adj" fmla="val 0"/>
            </a:avLst>
          </a:prstGeom>
          <a:solidFill>
            <a:srgbClr val="FFFFFF">
              <a:alpha val="4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3" name="AutoShape 3"/>
          <p:cNvSpPr/>
          <p:nvPr/>
        </p:nvSpPr>
        <p:spPr>
          <a:xfrm>
            <a:off x="762000" y="635000"/>
            <a:ext cx="3810000" cy="4445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r>
              <a:rPr lang="zh-CN" altLang="en-US" sz="2400" b="1" dirty="0">
                <a:solidFill>
                  <a:srgbClr val="374151"/>
                </a:solidFill>
                <a:latin typeface="Noto Sans SC"/>
                <a:ea typeface="Noto Sans SC"/>
                <a:sym typeface="Noto Sans SC"/>
              </a:rPr>
              <a:t>一、项目简介</a:t>
            </a:r>
            <a:endParaRPr lang="en-US" sz="1100" dirty="0"/>
          </a:p>
        </p:txBody>
      </p:sp>
      <p:sp>
        <p:nvSpPr>
          <p:cNvPr id="4" name="AutoShape 4"/>
          <p:cNvSpPr/>
          <p:nvPr/>
        </p:nvSpPr>
        <p:spPr>
          <a:xfrm>
            <a:off x="762000" y="1524000"/>
            <a:ext cx="5207000" cy="2286000"/>
          </a:xfrm>
          <a:prstGeom prst="roundRect">
            <a:avLst>
              <a:gd name="adj" fmla="val 6666"/>
            </a:avLst>
          </a:prstGeom>
          <a:solidFill>
            <a:srgbClr val="FFFFFF">
              <a:alpha val="100000"/>
            </a:srgbClr>
          </a:solidFill>
          <a:ln w="25400" cap="flat" cmpd="sng">
            <a:noFill/>
            <a:prstDash val="solid"/>
            <a:round/>
          </a:ln>
          <a:effectLst>
            <a:outerShdw blurRad="190500" dist="50800" dir="2700000" algn="tl" rotWithShape="0">
              <a:srgbClr val="000000">
                <a:alpha val="8000"/>
              </a:srgbClr>
            </a:outerShdw>
          </a:effectLst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 dirty="0"/>
          </a:p>
        </p:txBody>
      </p:sp>
      <p:sp>
        <p:nvSpPr>
          <p:cNvPr id="5" name="AutoShape 5"/>
          <p:cNvSpPr/>
          <p:nvPr/>
        </p:nvSpPr>
        <p:spPr>
          <a:xfrm>
            <a:off x="952500" y="1714500"/>
            <a:ext cx="1143000" cy="1905000"/>
          </a:xfrm>
          <a:prstGeom prst="roundRect">
            <a:avLst>
              <a:gd name="adj" fmla="val 13333"/>
            </a:avLst>
          </a:prstGeom>
          <a:solidFill>
            <a:srgbClr val="EFF6FF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1206500" y="2032000"/>
            <a:ext cx="609600" cy="609600"/>
          </a:xfrm>
          <a:prstGeom prst="rect">
            <a:avLst/>
          </a:prstGeom>
        </p:spPr>
      </p:pic>
      <p:sp>
        <p:nvSpPr>
          <p:cNvPr id="7" name="AutoShape 7"/>
          <p:cNvSpPr/>
          <p:nvPr/>
        </p:nvSpPr>
        <p:spPr>
          <a:xfrm>
            <a:off x="1016000" y="2857500"/>
            <a:ext cx="1016000" cy="635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ctr">
              <a:lnSpc>
                <a:spcPct val="125000"/>
              </a:lnSpc>
              <a:defRPr/>
            </a:pPr>
            <a:r>
              <a:rPr lang="en-US" sz="3600" b="1" i="0" u="none" strike="noStrike" dirty="0">
                <a:solidFill>
                  <a:srgbClr val="2563EB"/>
                </a:solidFill>
                <a:latin typeface="Noto Sans SC"/>
                <a:ea typeface="Noto Sans SC"/>
                <a:cs typeface="Noto Sans SC"/>
                <a:sym typeface="Noto Sans SC"/>
              </a:rPr>
              <a:t>01</a:t>
            </a:r>
            <a:endParaRPr lang="en-US" sz="1100" dirty="0"/>
          </a:p>
        </p:txBody>
      </p:sp>
      <p:sp>
        <p:nvSpPr>
          <p:cNvPr id="8" name="AutoShape 8"/>
          <p:cNvSpPr/>
          <p:nvPr/>
        </p:nvSpPr>
        <p:spPr>
          <a:xfrm>
            <a:off x="2413000" y="1778000"/>
            <a:ext cx="3302000" cy="381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r>
              <a:rPr lang="zh-CN" altLang="en-US" sz="1800" b="1" i="0" u="none" strike="noStrike" dirty="0">
                <a:solidFill>
                  <a:srgbClr val="1E293B"/>
                </a:solidFill>
                <a:latin typeface="Noto Sans SC"/>
                <a:ea typeface="Noto Sans SC"/>
                <a:cs typeface="Noto Sans SC"/>
                <a:sym typeface="Noto Sans SC"/>
              </a:rPr>
              <a:t>培训对象、学时、主题</a:t>
            </a:r>
            <a:endParaRPr lang="en-US" sz="1100" dirty="0"/>
          </a:p>
        </p:txBody>
      </p:sp>
      <p:cxnSp>
        <p:nvCxnSpPr>
          <p:cNvPr id="9" name="Connector 9"/>
          <p:cNvCxnSpPr/>
          <p:nvPr/>
        </p:nvCxnSpPr>
        <p:spPr>
          <a:xfrm rot="-13750">
            <a:off x="2413013" y="2279650"/>
            <a:ext cx="31750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E2E8F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" name="AutoShape 10"/>
          <p:cNvSpPr/>
          <p:nvPr/>
        </p:nvSpPr>
        <p:spPr>
          <a:xfrm>
            <a:off x="2412999" y="2476500"/>
            <a:ext cx="3421463" cy="10795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>
              <a:lnSpc>
                <a:spcPct val="150000"/>
              </a:lnSpc>
            </a:pPr>
            <a:r>
              <a:rPr lang="zh-CN" altLang="zh-CN" b="1" dirty="0"/>
              <a:t>对象：</a:t>
            </a:r>
            <a:r>
              <a:rPr lang="zh-CN" altLang="zh-CN" dirty="0"/>
              <a:t>桐城市中小学幼儿园在职教师</a:t>
            </a:r>
          </a:p>
          <a:p>
            <a:pPr>
              <a:lnSpc>
                <a:spcPct val="150000"/>
              </a:lnSpc>
            </a:pPr>
            <a:r>
              <a:rPr lang="zh-CN" altLang="zh-CN" b="1" dirty="0"/>
              <a:t>学时：</a:t>
            </a:r>
            <a:r>
              <a:rPr lang="zh-CN" altLang="zh-CN" dirty="0"/>
              <a:t>网络研修</a:t>
            </a:r>
            <a:r>
              <a:rPr lang="en-US" altLang="zh-CN" dirty="0"/>
              <a:t>24</a:t>
            </a:r>
            <a:r>
              <a:rPr lang="zh-CN" altLang="zh-CN" dirty="0"/>
              <a:t>学时。</a:t>
            </a:r>
          </a:p>
          <a:p>
            <a:pPr>
              <a:lnSpc>
                <a:spcPct val="150000"/>
              </a:lnSpc>
            </a:pPr>
            <a:r>
              <a:rPr lang="zh-CN" altLang="zh-CN" b="1" dirty="0"/>
              <a:t>主题：</a:t>
            </a:r>
            <a:r>
              <a:rPr lang="zh-CN" altLang="zh-CN" dirty="0"/>
              <a:t>人工智能赋能教、学、评一体化实践</a:t>
            </a:r>
          </a:p>
          <a:p>
            <a:pPr indent="0" algn="l">
              <a:lnSpc>
                <a:spcPct val="116666"/>
              </a:lnSpc>
              <a:defRPr/>
            </a:pPr>
            <a:endParaRPr lang="en-US" sz="1100" dirty="0"/>
          </a:p>
        </p:txBody>
      </p:sp>
      <p:sp>
        <p:nvSpPr>
          <p:cNvPr id="11" name="AutoShape 11"/>
          <p:cNvSpPr/>
          <p:nvPr/>
        </p:nvSpPr>
        <p:spPr>
          <a:xfrm>
            <a:off x="6223000" y="1524000"/>
            <a:ext cx="5207000" cy="2286000"/>
          </a:xfrm>
          <a:prstGeom prst="roundRect">
            <a:avLst>
              <a:gd name="adj" fmla="val 6666"/>
            </a:avLst>
          </a:prstGeom>
          <a:solidFill>
            <a:srgbClr val="FFFFFF">
              <a:alpha val="100000"/>
            </a:srgbClr>
          </a:solidFill>
          <a:ln w="25400" cap="flat" cmpd="sng">
            <a:noFill/>
            <a:prstDash val="solid"/>
            <a:round/>
          </a:ln>
          <a:effectLst>
            <a:outerShdw blurRad="190500" dist="50800" dir="2700000" algn="tl" rotWithShape="0">
              <a:srgbClr val="000000">
                <a:alpha val="8000"/>
              </a:srgbClr>
            </a:outerShdw>
          </a:effectLst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12" name="AutoShape 12"/>
          <p:cNvSpPr/>
          <p:nvPr/>
        </p:nvSpPr>
        <p:spPr>
          <a:xfrm>
            <a:off x="6413500" y="1714500"/>
            <a:ext cx="1143000" cy="1905000"/>
          </a:xfrm>
          <a:prstGeom prst="roundRect">
            <a:avLst>
              <a:gd name="adj" fmla="val 13333"/>
            </a:avLst>
          </a:prstGeom>
          <a:solidFill>
            <a:srgbClr val="EFF6FF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13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6667500" y="2032000"/>
            <a:ext cx="609600" cy="609600"/>
          </a:xfrm>
          <a:prstGeom prst="rect">
            <a:avLst/>
          </a:prstGeom>
        </p:spPr>
      </p:pic>
      <p:sp>
        <p:nvSpPr>
          <p:cNvPr id="14" name="AutoShape 14"/>
          <p:cNvSpPr/>
          <p:nvPr/>
        </p:nvSpPr>
        <p:spPr>
          <a:xfrm>
            <a:off x="6477000" y="2857500"/>
            <a:ext cx="1016000" cy="635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ctr">
              <a:lnSpc>
                <a:spcPct val="125000"/>
              </a:lnSpc>
              <a:defRPr/>
            </a:pPr>
            <a:r>
              <a:rPr lang="en-US" sz="3600" b="1" i="0" u="none" strike="noStrike" dirty="0">
                <a:solidFill>
                  <a:srgbClr val="2563EB"/>
                </a:solidFill>
                <a:latin typeface="Noto Sans SC"/>
                <a:ea typeface="Noto Sans SC"/>
                <a:cs typeface="Noto Sans SC"/>
                <a:sym typeface="Noto Sans SC"/>
              </a:rPr>
              <a:t>02</a:t>
            </a:r>
            <a:endParaRPr lang="en-US" sz="1100" dirty="0"/>
          </a:p>
        </p:txBody>
      </p:sp>
      <p:sp>
        <p:nvSpPr>
          <p:cNvPr id="15" name="AutoShape 15"/>
          <p:cNvSpPr/>
          <p:nvPr/>
        </p:nvSpPr>
        <p:spPr>
          <a:xfrm>
            <a:off x="7874000" y="1778000"/>
            <a:ext cx="3302000" cy="381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>
              <a:lnSpc>
                <a:spcPct val="125000"/>
              </a:lnSpc>
              <a:defRPr/>
            </a:pPr>
            <a:r>
              <a:rPr lang="zh-CN" altLang="en-US" sz="1800" b="1" i="0" u="none" strike="noStrike" dirty="0">
                <a:solidFill>
                  <a:srgbClr val="1E293B"/>
                </a:solidFill>
                <a:latin typeface="Noto Sans SC"/>
                <a:ea typeface="Noto Sans SC"/>
                <a:cs typeface="Noto Sans SC"/>
                <a:sym typeface="Noto Sans SC"/>
              </a:rPr>
              <a:t>培训目标</a:t>
            </a:r>
            <a:endParaRPr lang="en-US" sz="1100" dirty="0"/>
          </a:p>
        </p:txBody>
      </p:sp>
      <p:cxnSp>
        <p:nvCxnSpPr>
          <p:cNvPr id="16" name="Connector 16"/>
          <p:cNvCxnSpPr/>
          <p:nvPr/>
        </p:nvCxnSpPr>
        <p:spPr>
          <a:xfrm rot="-13750">
            <a:off x="7874013" y="2279650"/>
            <a:ext cx="31750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E2E8F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" name="AutoShape 17"/>
          <p:cNvSpPr/>
          <p:nvPr/>
        </p:nvSpPr>
        <p:spPr>
          <a:xfrm>
            <a:off x="7874000" y="2476500"/>
            <a:ext cx="3302000" cy="10795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>
              <a:lnSpc>
                <a:spcPct val="150000"/>
              </a:lnSpc>
              <a:defRPr/>
            </a:pPr>
            <a:r>
              <a:rPr lang="zh-CN" altLang="en-US" dirty="0">
                <a:sym typeface="Noto Sans SC"/>
              </a:rPr>
              <a:t>师德聚力</a:t>
            </a:r>
            <a:r>
              <a:rPr lang="en-US" dirty="0">
                <a:sym typeface="Noto Sans SC"/>
              </a:rPr>
              <a:t/>
            </a:r>
            <a:br>
              <a:rPr lang="en-US" dirty="0">
                <a:sym typeface="Noto Sans SC"/>
              </a:rPr>
            </a:br>
            <a:r>
              <a:rPr lang="zh-CN" altLang="en-US" dirty="0">
                <a:sym typeface="Noto Sans SC"/>
              </a:rPr>
              <a:t>班管护航</a:t>
            </a:r>
            <a:r>
              <a:rPr lang="en-US" dirty="0">
                <a:sym typeface="Noto Sans SC"/>
              </a:rPr>
              <a:t/>
            </a:r>
            <a:br>
              <a:rPr lang="en-US" dirty="0">
                <a:sym typeface="Noto Sans SC"/>
              </a:rPr>
            </a:br>
            <a:r>
              <a:rPr lang="zh-CN" altLang="en-US" dirty="0">
                <a:sym typeface="Noto Sans SC"/>
              </a:rPr>
              <a:t>技术赋能</a:t>
            </a:r>
            <a:r>
              <a:rPr lang="en-US" dirty="0">
                <a:sym typeface="Noto Sans SC"/>
              </a:rPr>
              <a:t/>
            </a:r>
            <a:br>
              <a:rPr lang="en-US" dirty="0">
                <a:sym typeface="Noto Sans SC"/>
              </a:rPr>
            </a:br>
            <a:r>
              <a:rPr lang="zh-CN" altLang="en-US" dirty="0">
                <a:sym typeface="Noto Sans SC"/>
              </a:rPr>
              <a:t>专业精进</a:t>
            </a:r>
            <a:endParaRPr lang="en-US" dirty="0"/>
          </a:p>
        </p:txBody>
      </p:sp>
      <p:sp>
        <p:nvSpPr>
          <p:cNvPr id="18" name="AutoShape 18"/>
          <p:cNvSpPr/>
          <p:nvPr/>
        </p:nvSpPr>
        <p:spPr>
          <a:xfrm>
            <a:off x="762000" y="4064000"/>
            <a:ext cx="5207000" cy="2286000"/>
          </a:xfrm>
          <a:prstGeom prst="roundRect">
            <a:avLst>
              <a:gd name="adj" fmla="val 6666"/>
            </a:avLst>
          </a:prstGeom>
          <a:solidFill>
            <a:srgbClr val="FFFFFF">
              <a:alpha val="100000"/>
            </a:srgbClr>
          </a:solidFill>
          <a:ln w="25400" cap="flat" cmpd="sng">
            <a:noFill/>
            <a:prstDash val="solid"/>
            <a:round/>
          </a:ln>
          <a:effectLst>
            <a:outerShdw blurRad="190500" dist="50800" dir="2700000" algn="tl" rotWithShape="0">
              <a:srgbClr val="000000">
                <a:alpha val="8000"/>
              </a:srgbClr>
            </a:outerShdw>
          </a:effectLst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19" name="AutoShape 19"/>
          <p:cNvSpPr/>
          <p:nvPr/>
        </p:nvSpPr>
        <p:spPr>
          <a:xfrm>
            <a:off x="952500" y="4254500"/>
            <a:ext cx="1143000" cy="1905000"/>
          </a:xfrm>
          <a:prstGeom prst="roundRect">
            <a:avLst>
              <a:gd name="adj" fmla="val 13333"/>
            </a:avLst>
          </a:prstGeom>
          <a:solidFill>
            <a:srgbClr val="EFF6FF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20" name="Picture 2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1206500" y="4572000"/>
            <a:ext cx="609600" cy="609600"/>
          </a:xfrm>
          <a:prstGeom prst="rect">
            <a:avLst/>
          </a:prstGeom>
        </p:spPr>
      </p:pic>
      <p:sp>
        <p:nvSpPr>
          <p:cNvPr id="21" name="AutoShape 21"/>
          <p:cNvSpPr/>
          <p:nvPr/>
        </p:nvSpPr>
        <p:spPr>
          <a:xfrm>
            <a:off x="1016000" y="5397500"/>
            <a:ext cx="1016000" cy="635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ctr">
              <a:lnSpc>
                <a:spcPct val="125000"/>
              </a:lnSpc>
              <a:defRPr/>
            </a:pPr>
            <a:r>
              <a:rPr lang="en-US" sz="3600" b="1" i="0" u="none" strike="noStrike">
                <a:solidFill>
                  <a:srgbClr val="2563EB"/>
                </a:solidFill>
                <a:latin typeface="Noto Sans SC"/>
                <a:ea typeface="Noto Sans SC"/>
                <a:cs typeface="Noto Sans SC"/>
                <a:sym typeface="Noto Sans SC"/>
              </a:rPr>
              <a:t>03</a:t>
            </a:r>
            <a:endParaRPr lang="en-US" sz="1100"/>
          </a:p>
        </p:txBody>
      </p:sp>
      <p:sp>
        <p:nvSpPr>
          <p:cNvPr id="22" name="AutoShape 22"/>
          <p:cNvSpPr/>
          <p:nvPr/>
        </p:nvSpPr>
        <p:spPr>
          <a:xfrm>
            <a:off x="2413000" y="4318000"/>
            <a:ext cx="3302000" cy="381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r>
              <a:rPr lang="zh-CN" altLang="en-US" sz="1800" b="1" i="0" u="none" strike="noStrike" dirty="0">
                <a:solidFill>
                  <a:srgbClr val="1E293B"/>
                </a:solidFill>
                <a:latin typeface="Noto Sans SC"/>
                <a:ea typeface="Noto Sans SC"/>
                <a:cs typeface="Noto Sans SC"/>
                <a:sym typeface="Noto Sans SC"/>
              </a:rPr>
              <a:t>培训团队</a:t>
            </a:r>
            <a:endParaRPr lang="en-US" sz="1100" dirty="0"/>
          </a:p>
        </p:txBody>
      </p:sp>
      <p:cxnSp>
        <p:nvCxnSpPr>
          <p:cNvPr id="23" name="Connector 23"/>
          <p:cNvCxnSpPr/>
          <p:nvPr/>
        </p:nvCxnSpPr>
        <p:spPr>
          <a:xfrm rot="-13750">
            <a:off x="2413013" y="4819650"/>
            <a:ext cx="31750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E2E8F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" name="AutoShape 24"/>
          <p:cNvSpPr/>
          <p:nvPr/>
        </p:nvSpPr>
        <p:spPr>
          <a:xfrm>
            <a:off x="2413000" y="5053283"/>
            <a:ext cx="3302000" cy="1143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50000"/>
              </a:lnSpc>
              <a:defRPr/>
            </a:pPr>
            <a:r>
              <a:rPr lang="zh-CN" altLang="en-US" dirty="0">
                <a:sym typeface="Noto Sans SC"/>
              </a:rPr>
              <a:t>学科辅导专家</a:t>
            </a:r>
            <a:r>
              <a:rPr lang="en-US" dirty="0">
                <a:sym typeface="Noto Sans SC"/>
              </a:rPr>
              <a:t/>
            </a:r>
            <a:br>
              <a:rPr lang="en-US" dirty="0">
                <a:sym typeface="Noto Sans SC"/>
              </a:rPr>
            </a:br>
            <a:r>
              <a:rPr lang="zh-CN" altLang="en-US" dirty="0">
                <a:sym typeface="Noto Sans SC"/>
              </a:rPr>
              <a:t>网络班级辅导教师</a:t>
            </a:r>
            <a:endParaRPr lang="en-US" altLang="zh-CN" dirty="0">
              <a:sym typeface="Noto Sans SC"/>
            </a:endParaRPr>
          </a:p>
          <a:p>
            <a:pPr indent="0" algn="l">
              <a:lnSpc>
                <a:spcPct val="150000"/>
              </a:lnSpc>
              <a:defRPr/>
            </a:pPr>
            <a:r>
              <a:rPr lang="zh-CN" altLang="en-US" dirty="0">
                <a:sym typeface="Noto Sans SC"/>
              </a:rPr>
              <a:t>技术团队</a:t>
            </a:r>
            <a:endParaRPr lang="en-US" altLang="zh-CN" dirty="0">
              <a:sym typeface="Noto Sans SC"/>
            </a:endParaRPr>
          </a:p>
          <a:p>
            <a:pPr indent="0" algn="l">
              <a:lnSpc>
                <a:spcPct val="150000"/>
              </a:lnSpc>
              <a:defRPr/>
            </a:pPr>
            <a:r>
              <a:rPr lang="zh-CN" altLang="en-US" dirty="0">
                <a:sym typeface="Noto Sans SC"/>
              </a:rPr>
              <a:t>客服团队</a:t>
            </a:r>
            <a:r>
              <a:rPr lang="en-US" sz="1200" b="0" i="0" u="none" strike="noStrike" dirty="0">
                <a:solidFill>
                  <a:srgbClr val="475569"/>
                </a:solidFill>
                <a:latin typeface="Noto Sans SC"/>
                <a:ea typeface="Noto Sans SC"/>
                <a:cs typeface="Noto Sans SC"/>
                <a:sym typeface="Noto Sans SC"/>
              </a:rPr>
              <a:t/>
            </a:r>
            <a:br>
              <a:rPr lang="en-US" sz="1200" b="0" i="0" u="none" strike="noStrike" dirty="0">
                <a:solidFill>
                  <a:srgbClr val="475569"/>
                </a:solidFill>
                <a:latin typeface="Noto Sans SC"/>
                <a:ea typeface="Noto Sans SC"/>
                <a:cs typeface="Noto Sans SC"/>
                <a:sym typeface="Noto Sans SC"/>
              </a:rPr>
            </a:br>
            <a:endParaRPr lang="en-US" sz="1100" dirty="0"/>
          </a:p>
        </p:txBody>
      </p:sp>
      <p:sp>
        <p:nvSpPr>
          <p:cNvPr id="25" name="AutoShape 25"/>
          <p:cNvSpPr/>
          <p:nvPr/>
        </p:nvSpPr>
        <p:spPr>
          <a:xfrm>
            <a:off x="6223000" y="4064000"/>
            <a:ext cx="5207000" cy="2286000"/>
          </a:xfrm>
          <a:prstGeom prst="roundRect">
            <a:avLst>
              <a:gd name="adj" fmla="val 6666"/>
            </a:avLst>
          </a:prstGeom>
          <a:solidFill>
            <a:srgbClr val="FFFFFF">
              <a:alpha val="100000"/>
            </a:srgbClr>
          </a:solidFill>
          <a:ln w="25400" cap="flat" cmpd="sng">
            <a:noFill/>
            <a:prstDash val="solid"/>
            <a:round/>
          </a:ln>
          <a:effectLst>
            <a:outerShdw blurRad="190500" dist="50800" dir="2700000" algn="tl" rotWithShape="0">
              <a:srgbClr val="000000">
                <a:alpha val="8000"/>
              </a:srgbClr>
            </a:outerShdw>
          </a:effectLst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26" name="AutoShape 26"/>
          <p:cNvSpPr/>
          <p:nvPr/>
        </p:nvSpPr>
        <p:spPr>
          <a:xfrm>
            <a:off x="6413500" y="4254500"/>
            <a:ext cx="1143000" cy="1905000"/>
          </a:xfrm>
          <a:prstGeom prst="roundRect">
            <a:avLst>
              <a:gd name="adj" fmla="val 13333"/>
            </a:avLst>
          </a:prstGeom>
          <a:solidFill>
            <a:srgbClr val="EFF6FF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27" name="Picture 2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6667500" y="4572000"/>
            <a:ext cx="609600" cy="609600"/>
          </a:xfrm>
          <a:prstGeom prst="rect">
            <a:avLst/>
          </a:prstGeom>
        </p:spPr>
      </p:pic>
      <p:sp>
        <p:nvSpPr>
          <p:cNvPr id="28" name="AutoShape 28"/>
          <p:cNvSpPr/>
          <p:nvPr/>
        </p:nvSpPr>
        <p:spPr>
          <a:xfrm>
            <a:off x="6477000" y="5397500"/>
            <a:ext cx="1016000" cy="635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ctr">
              <a:lnSpc>
                <a:spcPct val="125000"/>
              </a:lnSpc>
              <a:defRPr/>
            </a:pPr>
            <a:r>
              <a:rPr lang="en-US" sz="3600" b="1" i="0" u="none" strike="noStrike" dirty="0">
                <a:solidFill>
                  <a:srgbClr val="2563EB"/>
                </a:solidFill>
                <a:latin typeface="Noto Sans SC"/>
                <a:ea typeface="Noto Sans SC"/>
                <a:cs typeface="Noto Sans SC"/>
                <a:sym typeface="Noto Sans SC"/>
              </a:rPr>
              <a:t>04</a:t>
            </a:r>
            <a:endParaRPr lang="en-US" sz="1100" dirty="0"/>
          </a:p>
        </p:txBody>
      </p:sp>
      <p:sp>
        <p:nvSpPr>
          <p:cNvPr id="29" name="AutoShape 29"/>
          <p:cNvSpPr/>
          <p:nvPr/>
        </p:nvSpPr>
        <p:spPr>
          <a:xfrm>
            <a:off x="7874000" y="4318000"/>
            <a:ext cx="3302000" cy="381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r>
              <a:rPr lang="zh-CN" altLang="en-US" sz="1800" b="1" i="0" u="none" strike="noStrike" dirty="0">
                <a:solidFill>
                  <a:srgbClr val="1E293B"/>
                </a:solidFill>
                <a:latin typeface="Noto Sans SC"/>
                <a:ea typeface="Noto Sans SC"/>
                <a:cs typeface="Noto Sans SC"/>
                <a:sym typeface="Noto Sans SC"/>
              </a:rPr>
              <a:t>培训模式</a:t>
            </a:r>
            <a:endParaRPr lang="en-US" sz="1100" dirty="0"/>
          </a:p>
        </p:txBody>
      </p:sp>
      <p:cxnSp>
        <p:nvCxnSpPr>
          <p:cNvPr id="30" name="Connector 30"/>
          <p:cNvCxnSpPr/>
          <p:nvPr/>
        </p:nvCxnSpPr>
        <p:spPr>
          <a:xfrm rot="-13750">
            <a:off x="7874013" y="4819650"/>
            <a:ext cx="31750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E2E8F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1" name="AutoShape 31"/>
          <p:cNvSpPr/>
          <p:nvPr/>
        </p:nvSpPr>
        <p:spPr>
          <a:xfrm>
            <a:off x="7874000" y="4981106"/>
            <a:ext cx="3302000" cy="10795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16666"/>
              </a:lnSpc>
              <a:defRPr/>
            </a:pPr>
            <a:endParaRPr lang="en-US" altLang="zh-CN" sz="1200" dirty="0">
              <a:solidFill>
                <a:srgbClr val="475569"/>
              </a:solidFill>
              <a:latin typeface="Noto Sans SC"/>
              <a:ea typeface="Noto Sans SC"/>
              <a:cs typeface="Noto Sans SC"/>
              <a:sym typeface="Noto Sans SC"/>
            </a:endParaRPr>
          </a:p>
          <a:p>
            <a:pPr indent="0" algn="l">
              <a:lnSpc>
                <a:spcPct val="150000"/>
              </a:lnSpc>
              <a:defRPr/>
            </a:pPr>
            <a:r>
              <a:rPr lang="zh-CN" altLang="en-US" dirty="0">
                <a:sym typeface="Noto Sans SC"/>
              </a:rPr>
              <a:t>线上学习为主</a:t>
            </a:r>
            <a:r>
              <a:rPr lang="en-US" dirty="0">
                <a:sym typeface="Noto Sans SC"/>
              </a:rPr>
              <a:t/>
            </a:r>
            <a:br>
              <a:rPr lang="en-US" dirty="0">
                <a:sym typeface="Noto Sans SC"/>
              </a:rPr>
            </a:br>
            <a:r>
              <a:rPr lang="zh-CN" altLang="en-US" dirty="0">
                <a:sym typeface="Noto Sans SC"/>
              </a:rPr>
              <a:t>送培送教为辅</a:t>
            </a:r>
            <a:r>
              <a:rPr lang="en-US" dirty="0">
                <a:sym typeface="Noto Sans SC"/>
              </a:rPr>
              <a:t/>
            </a:r>
            <a:br>
              <a:rPr lang="en-US" dirty="0">
                <a:sym typeface="Noto Sans SC"/>
              </a:rPr>
            </a:br>
            <a:r>
              <a:rPr lang="en-US" sz="1200" b="0" i="0" u="none" strike="noStrike" dirty="0">
                <a:solidFill>
                  <a:srgbClr val="475569"/>
                </a:solidFill>
                <a:latin typeface="Noto Sans SC"/>
                <a:ea typeface="Noto Sans SC"/>
                <a:cs typeface="Noto Sans SC"/>
                <a:sym typeface="Noto Sans SC"/>
              </a:rPr>
              <a:t/>
            </a:r>
            <a:br>
              <a:rPr lang="en-US" sz="1200" b="0" i="0" u="none" strike="noStrike" dirty="0">
                <a:solidFill>
                  <a:srgbClr val="475569"/>
                </a:solidFill>
                <a:latin typeface="Noto Sans SC"/>
                <a:ea typeface="Noto Sans SC"/>
                <a:cs typeface="Noto Sans SC"/>
                <a:sym typeface="Noto Sans SC"/>
              </a:rPr>
            </a:br>
            <a:endParaRPr lang="en-US" sz="11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0"/>
            <a:ext cx="12192000" cy="6858000"/>
          </a:xfrm>
          <a:prstGeom prst="roundRect">
            <a:avLst>
              <a:gd name="adj" fmla="val 0"/>
            </a:avLst>
          </a:prstGeom>
          <a:solidFill>
            <a:srgbClr val="FFFFFF">
              <a:alpha val="7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 dirty="0"/>
          </a:p>
        </p:txBody>
      </p:sp>
      <p:sp>
        <p:nvSpPr>
          <p:cNvPr id="3" name="AutoShape 3"/>
          <p:cNvSpPr/>
          <p:nvPr/>
        </p:nvSpPr>
        <p:spPr>
          <a:xfrm>
            <a:off x="762000" y="635000"/>
            <a:ext cx="10668000" cy="508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r>
              <a:rPr lang="zh-CN" altLang="en-US" sz="2400" b="1" dirty="0">
                <a:solidFill>
                  <a:srgbClr val="374151"/>
                </a:solidFill>
                <a:latin typeface="Noto Sans SC"/>
                <a:sym typeface="Noto Sans SC"/>
              </a:rPr>
              <a:t>二、时间安排与进度</a:t>
            </a:r>
            <a:endParaRPr lang="en-US" sz="1100" dirty="0"/>
          </a:p>
        </p:txBody>
      </p:sp>
      <p:sp>
        <p:nvSpPr>
          <p:cNvPr id="4" name="AutoShape 4"/>
          <p:cNvSpPr/>
          <p:nvPr/>
        </p:nvSpPr>
        <p:spPr>
          <a:xfrm>
            <a:off x="761999" y="1397000"/>
            <a:ext cx="10586485" cy="4826000"/>
          </a:xfrm>
          <a:prstGeom prst="roundRect">
            <a:avLst>
              <a:gd name="adj" fmla="val 3157"/>
            </a:avLst>
          </a:prstGeom>
          <a:solidFill>
            <a:srgbClr val="FFFFFF">
              <a:alpha val="95000"/>
            </a:srgbClr>
          </a:solidFill>
          <a:ln w="25400" cap="flat" cmpd="sng">
            <a:noFill/>
            <a:prstDash val="solid"/>
            <a:round/>
          </a:ln>
          <a:effectLst>
            <a:outerShdw blurRad="203200" dist="50800" dir="2700000" algn="tl" rotWithShape="0">
              <a:srgbClr val="000000">
                <a:alpha val="8000"/>
              </a:srgbClr>
            </a:outerShdw>
          </a:effectLst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 dirty="0"/>
          </a:p>
        </p:txBody>
      </p:sp>
      <p:sp>
        <p:nvSpPr>
          <p:cNvPr id="6" name="AutoShape 6"/>
          <p:cNvSpPr/>
          <p:nvPr/>
        </p:nvSpPr>
        <p:spPr>
          <a:xfrm>
            <a:off x="1346886" y="4394062"/>
            <a:ext cx="2225657" cy="916373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ctr">
              <a:lnSpc>
                <a:spcPct val="200000"/>
              </a:lnSpc>
              <a:defRPr/>
            </a:pPr>
            <a:r>
              <a:rPr lang="en-US" sz="1800" b="1" i="0" u="none" strike="noStrike" dirty="0" err="1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项目</a:t>
            </a:r>
            <a:r>
              <a:rPr lang="zh-CN" altLang="en-US" sz="1800" b="1" i="0" u="none" strike="noStrike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准备</a:t>
            </a:r>
            <a:r>
              <a:rPr lang="en-US" sz="1800" b="1" i="0" u="none" strike="noStrike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 </a:t>
            </a:r>
          </a:p>
          <a:p>
            <a:pPr indent="0" algn="ctr">
              <a:lnSpc>
                <a:spcPct val="200000"/>
              </a:lnSpc>
              <a:defRPr/>
            </a:pPr>
            <a:r>
              <a:rPr lang="en-US" altLang="zh-CN" sz="1800" b="1" i="0" u="none" strike="noStrike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3</a:t>
            </a:r>
            <a:r>
              <a:rPr lang="zh-CN" altLang="en-US" sz="1800" b="1" i="0" u="none" strike="noStrike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月</a:t>
            </a:r>
            <a:r>
              <a:rPr lang="en-US" altLang="zh-CN" sz="1800" b="1" i="0" u="none" strike="noStrike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31</a:t>
            </a:r>
            <a:r>
              <a:rPr lang="zh-CN" altLang="en-US" sz="1800" b="1" i="0" u="none" strike="noStrike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日前</a:t>
            </a:r>
            <a:endParaRPr lang="en-US" sz="1100" dirty="0">
              <a:solidFill>
                <a:schemeClr val="accent1"/>
              </a:solidFill>
            </a:endParaRPr>
          </a:p>
        </p:txBody>
      </p:sp>
      <p:sp>
        <p:nvSpPr>
          <p:cNvPr id="13" name="AutoShape 13"/>
          <p:cNvSpPr/>
          <p:nvPr/>
        </p:nvSpPr>
        <p:spPr>
          <a:xfrm>
            <a:off x="1270000" y="3683000"/>
            <a:ext cx="4318000" cy="3048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endParaRPr lang="en-US" sz="1100" dirty="0"/>
          </a:p>
        </p:txBody>
      </p:sp>
      <p:sp>
        <p:nvSpPr>
          <p:cNvPr id="17" name="AutoShape 17"/>
          <p:cNvSpPr/>
          <p:nvPr/>
        </p:nvSpPr>
        <p:spPr>
          <a:xfrm>
            <a:off x="1270000" y="4635500"/>
            <a:ext cx="4318000" cy="4445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>
              <a:lnSpc>
                <a:spcPct val="125000"/>
              </a:lnSpc>
              <a:defRPr/>
            </a:pPr>
            <a:endParaRPr lang="en-US" sz="1100" dirty="0"/>
          </a:p>
        </p:txBody>
      </p:sp>
      <p:sp>
        <p:nvSpPr>
          <p:cNvPr id="21" name="AutoShape 21"/>
          <p:cNvSpPr/>
          <p:nvPr/>
        </p:nvSpPr>
        <p:spPr>
          <a:xfrm>
            <a:off x="3565450" y="4145283"/>
            <a:ext cx="2784549" cy="1174012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algn="ctr">
              <a:lnSpc>
                <a:spcPct val="200000"/>
              </a:lnSpc>
              <a:defRPr/>
            </a:pPr>
            <a:r>
              <a:rPr lang="zh-CN" altLang="en-US" sz="1800" b="1" dirty="0">
                <a:solidFill>
                  <a:schemeClr val="accent2">
                    <a:lumMod val="75000"/>
                  </a:schemeClr>
                </a:solidFill>
                <a:latin typeface="Noto Sans SC"/>
                <a:ea typeface="Noto Sans SC"/>
                <a:cs typeface="Noto Sans SC"/>
                <a:sym typeface="Noto Sans SC"/>
              </a:rPr>
              <a:t>线上学习</a:t>
            </a:r>
            <a:endParaRPr lang="en-US" altLang="zh-CN" sz="1800" b="1" dirty="0">
              <a:solidFill>
                <a:schemeClr val="accent2">
                  <a:lumMod val="75000"/>
                </a:schemeClr>
              </a:solidFill>
              <a:latin typeface="Noto Sans SC"/>
              <a:ea typeface="Noto Sans SC"/>
              <a:cs typeface="Noto Sans SC"/>
              <a:sym typeface="Noto Sans SC"/>
            </a:endParaRPr>
          </a:p>
          <a:p>
            <a:pPr algn="ctr">
              <a:lnSpc>
                <a:spcPct val="150000"/>
              </a:lnSpc>
              <a:defRPr/>
            </a:pPr>
            <a:r>
              <a:rPr lang="en-US" altLang="zh-CN" sz="1800" b="1" dirty="0">
                <a:solidFill>
                  <a:schemeClr val="accent2">
                    <a:lumMod val="75000"/>
                  </a:schemeClr>
                </a:solidFill>
                <a:latin typeface="Noto Sans SC"/>
                <a:ea typeface="Noto Sans SC"/>
                <a:cs typeface="Noto Sans SC"/>
              </a:rPr>
              <a:t>4</a:t>
            </a:r>
            <a:r>
              <a:rPr lang="zh-CN" altLang="zh-CN" sz="1800" b="1" dirty="0">
                <a:solidFill>
                  <a:schemeClr val="accent2">
                    <a:lumMod val="75000"/>
                  </a:schemeClr>
                </a:solidFill>
                <a:latin typeface="Noto Sans SC"/>
                <a:ea typeface="Noto Sans SC"/>
                <a:cs typeface="Noto Sans SC"/>
              </a:rPr>
              <a:t>月</a:t>
            </a:r>
            <a:r>
              <a:rPr lang="en-US" altLang="zh-CN" sz="1800" b="1" dirty="0">
                <a:solidFill>
                  <a:schemeClr val="accent2">
                    <a:lumMod val="75000"/>
                  </a:schemeClr>
                </a:solidFill>
                <a:latin typeface="Noto Sans SC"/>
                <a:ea typeface="Noto Sans SC"/>
                <a:cs typeface="Noto Sans SC"/>
              </a:rPr>
              <a:t>1</a:t>
            </a:r>
            <a:r>
              <a:rPr lang="zh-CN" altLang="zh-CN" sz="1800" b="1" dirty="0">
                <a:solidFill>
                  <a:schemeClr val="accent2">
                    <a:lumMod val="75000"/>
                  </a:schemeClr>
                </a:solidFill>
                <a:latin typeface="Noto Sans SC"/>
                <a:ea typeface="Noto Sans SC"/>
                <a:cs typeface="Noto Sans SC"/>
              </a:rPr>
              <a:t>日</a:t>
            </a:r>
            <a:r>
              <a:rPr lang="en-US" altLang="zh-CN" sz="1800" b="1" dirty="0">
                <a:solidFill>
                  <a:schemeClr val="accent2">
                    <a:lumMod val="75000"/>
                  </a:schemeClr>
                </a:solidFill>
                <a:latin typeface="Noto Sans SC"/>
                <a:ea typeface="Noto Sans SC"/>
                <a:cs typeface="Noto Sans SC"/>
              </a:rPr>
              <a:t>-5</a:t>
            </a:r>
            <a:r>
              <a:rPr lang="zh-CN" altLang="zh-CN" sz="1800" b="1" dirty="0">
                <a:solidFill>
                  <a:schemeClr val="accent2">
                    <a:lumMod val="75000"/>
                  </a:schemeClr>
                </a:solidFill>
                <a:latin typeface="Noto Sans SC"/>
                <a:ea typeface="Noto Sans SC"/>
                <a:cs typeface="Noto Sans SC"/>
              </a:rPr>
              <a:t>月</a:t>
            </a:r>
            <a:r>
              <a:rPr lang="en-US" altLang="zh-CN" sz="1800" b="1" dirty="0">
                <a:solidFill>
                  <a:schemeClr val="accent2">
                    <a:lumMod val="75000"/>
                  </a:schemeClr>
                </a:solidFill>
                <a:latin typeface="Noto Sans SC"/>
                <a:ea typeface="Noto Sans SC"/>
                <a:cs typeface="Noto Sans SC"/>
              </a:rPr>
              <a:t>10</a:t>
            </a:r>
            <a:r>
              <a:rPr lang="zh-CN" altLang="zh-CN" sz="1800" b="1" dirty="0">
                <a:solidFill>
                  <a:schemeClr val="accent2">
                    <a:lumMod val="75000"/>
                  </a:schemeClr>
                </a:solidFill>
                <a:latin typeface="Noto Sans SC"/>
                <a:ea typeface="Noto Sans SC"/>
                <a:cs typeface="Noto Sans SC"/>
              </a:rPr>
              <a:t>日</a:t>
            </a:r>
            <a:endParaRPr lang="en-US" altLang="zh-CN" sz="1800" b="1" dirty="0">
              <a:solidFill>
                <a:schemeClr val="accent2">
                  <a:lumMod val="75000"/>
                </a:schemeClr>
              </a:solidFill>
              <a:latin typeface="Noto Sans SC"/>
              <a:ea typeface="Noto Sans SC"/>
              <a:cs typeface="Noto Sans SC"/>
            </a:endParaRPr>
          </a:p>
          <a:p>
            <a:pPr algn="ctr">
              <a:lnSpc>
                <a:spcPct val="150000"/>
              </a:lnSpc>
              <a:defRPr/>
            </a:pPr>
            <a:endParaRPr lang="en-US" altLang="zh-CN" sz="1800" b="1" dirty="0">
              <a:solidFill>
                <a:schemeClr val="accent2">
                  <a:lumMod val="75000"/>
                </a:schemeClr>
              </a:solidFill>
              <a:latin typeface="Noto Sans SC"/>
              <a:ea typeface="Noto Sans SC"/>
              <a:cs typeface="Noto Sans SC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1800" b="1" dirty="0" smtClean="0">
                <a:solidFill>
                  <a:schemeClr val="accent2">
                    <a:lumMod val="75000"/>
                  </a:schemeClr>
                </a:solidFill>
                <a:latin typeface="Noto Sans SC"/>
                <a:ea typeface="Noto Sans SC"/>
                <a:cs typeface="Noto Sans SC"/>
              </a:rPr>
              <a:t>                               当前</a:t>
            </a:r>
            <a:r>
              <a:rPr lang="zh-CN" altLang="en-US" sz="1800" b="1" dirty="0">
                <a:solidFill>
                  <a:schemeClr val="accent2">
                    <a:lumMod val="75000"/>
                  </a:schemeClr>
                </a:solidFill>
                <a:latin typeface="Noto Sans SC"/>
                <a:ea typeface="Noto Sans SC"/>
                <a:cs typeface="Noto Sans SC"/>
              </a:rPr>
              <a:t>进度</a:t>
            </a:r>
            <a:endParaRPr lang="en-US" sz="1800" b="1" dirty="0">
              <a:solidFill>
                <a:schemeClr val="accent2">
                  <a:lumMod val="75000"/>
                </a:schemeClr>
              </a:solidFill>
              <a:latin typeface="Noto Sans SC"/>
              <a:ea typeface="Noto Sans SC"/>
              <a:cs typeface="Noto Sans SC"/>
            </a:endParaRPr>
          </a:p>
        </p:txBody>
      </p:sp>
      <p:sp>
        <p:nvSpPr>
          <p:cNvPr id="29" name="AutoShape 29"/>
          <p:cNvSpPr/>
          <p:nvPr/>
        </p:nvSpPr>
        <p:spPr>
          <a:xfrm>
            <a:off x="7239000" y="4368800"/>
            <a:ext cx="3810000" cy="3302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00000"/>
              </a:lnSpc>
              <a:defRPr/>
            </a:pPr>
            <a:endParaRPr lang="en-US" sz="1100" dirty="0"/>
          </a:p>
        </p:txBody>
      </p:sp>
      <p:sp>
        <p:nvSpPr>
          <p:cNvPr id="32" name="AutoShape 32"/>
          <p:cNvSpPr/>
          <p:nvPr/>
        </p:nvSpPr>
        <p:spPr>
          <a:xfrm>
            <a:off x="7239000" y="5080000"/>
            <a:ext cx="3810000" cy="3048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endParaRPr lang="en-US" sz="1100" dirty="0"/>
          </a:p>
        </p:txBody>
      </p:sp>
      <p:sp>
        <p:nvSpPr>
          <p:cNvPr id="33" name="AutoShape 33"/>
          <p:cNvSpPr/>
          <p:nvPr/>
        </p:nvSpPr>
        <p:spPr>
          <a:xfrm>
            <a:off x="7239000" y="5461000"/>
            <a:ext cx="3810000" cy="381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00000"/>
              </a:lnSpc>
              <a:defRPr/>
            </a:pPr>
            <a:endParaRPr lang="en-US" sz="1100" dirty="0"/>
          </a:p>
        </p:txBody>
      </p:sp>
      <p:grpSp>
        <p:nvGrpSpPr>
          <p:cNvPr id="426" name="组合 425"/>
          <p:cNvGrpSpPr/>
          <p:nvPr/>
        </p:nvGrpSpPr>
        <p:grpSpPr>
          <a:xfrm>
            <a:off x="1375070" y="3794059"/>
            <a:ext cx="6857747" cy="1156438"/>
            <a:chOff x="-207930" y="3603539"/>
            <a:chExt cx="9142477" cy="1541915"/>
          </a:xfrm>
        </p:grpSpPr>
        <p:sp>
          <p:nvSpPr>
            <p:cNvPr id="427" name="Line 34"/>
            <p:cNvSpPr>
              <a:spLocks noChangeShapeType="1"/>
            </p:cNvSpPr>
            <p:nvPr/>
          </p:nvSpPr>
          <p:spPr bwMode="auto">
            <a:xfrm flipH="1">
              <a:off x="-207930" y="5093243"/>
              <a:ext cx="3038189" cy="0"/>
            </a:xfrm>
            <a:prstGeom prst="line">
              <a:avLst/>
            </a:prstGeom>
            <a:noFill/>
            <a:ln w="88900" cmpd="sng">
              <a:solidFill>
                <a:schemeClr val="accent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pitchFamily="34" charset="-127"/>
                <a:ea typeface="굴림" pitchFamily="34" charset="-127"/>
                <a:cs typeface="+mn-cs"/>
                <a:sym typeface="굴림" pitchFamily="34" charset="-127"/>
              </a:endParaRPr>
            </a:p>
          </p:txBody>
        </p:sp>
        <p:sp>
          <p:nvSpPr>
            <p:cNvPr id="428" name="Line 34"/>
            <p:cNvSpPr>
              <a:spLocks noChangeShapeType="1"/>
            </p:cNvSpPr>
            <p:nvPr/>
          </p:nvSpPr>
          <p:spPr bwMode="auto">
            <a:xfrm flipH="1" flipV="1">
              <a:off x="2771018" y="4324373"/>
              <a:ext cx="0" cy="821081"/>
            </a:xfrm>
            <a:prstGeom prst="line">
              <a:avLst/>
            </a:prstGeom>
            <a:noFill/>
            <a:ln w="88900" cmpd="sng">
              <a:solidFill>
                <a:schemeClr val="accent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pitchFamily="34" charset="-127"/>
                <a:ea typeface="굴림" pitchFamily="34" charset="-127"/>
                <a:cs typeface="+mn-cs"/>
                <a:sym typeface="굴림" pitchFamily="34" charset="-127"/>
              </a:endParaRPr>
            </a:p>
          </p:txBody>
        </p:sp>
        <p:sp>
          <p:nvSpPr>
            <p:cNvPr id="429" name="Line 34"/>
            <p:cNvSpPr>
              <a:spLocks noChangeShapeType="1"/>
            </p:cNvSpPr>
            <p:nvPr/>
          </p:nvSpPr>
          <p:spPr bwMode="auto">
            <a:xfrm flipH="1">
              <a:off x="2712199" y="4366304"/>
              <a:ext cx="3298029" cy="0"/>
            </a:xfrm>
            <a:prstGeom prst="line">
              <a:avLst/>
            </a:prstGeom>
            <a:noFill/>
            <a:ln w="88900" cmpd="sng">
              <a:solidFill>
                <a:schemeClr val="accent2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pitchFamily="34" charset="-127"/>
                <a:ea typeface="굴림" pitchFamily="34" charset="-127"/>
                <a:cs typeface="+mn-cs"/>
                <a:sym typeface="굴림" pitchFamily="34" charset="-127"/>
              </a:endParaRPr>
            </a:p>
          </p:txBody>
        </p:sp>
        <p:sp>
          <p:nvSpPr>
            <p:cNvPr id="430" name="Line 34"/>
            <p:cNvSpPr>
              <a:spLocks noChangeShapeType="1"/>
            </p:cNvSpPr>
            <p:nvPr/>
          </p:nvSpPr>
          <p:spPr bwMode="auto">
            <a:xfrm flipH="1">
              <a:off x="5923345" y="3640149"/>
              <a:ext cx="3011202" cy="0"/>
            </a:xfrm>
            <a:prstGeom prst="line">
              <a:avLst/>
            </a:prstGeom>
            <a:noFill/>
            <a:ln w="88900" cmpd="sng">
              <a:solidFill>
                <a:schemeClr val="accent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pitchFamily="34" charset="-127"/>
                <a:ea typeface="굴림" pitchFamily="34" charset="-127"/>
                <a:cs typeface="+mn-cs"/>
                <a:sym typeface="굴림" pitchFamily="34" charset="-127"/>
              </a:endParaRPr>
            </a:p>
          </p:txBody>
        </p:sp>
        <p:sp>
          <p:nvSpPr>
            <p:cNvPr id="431" name="Line 34"/>
            <p:cNvSpPr>
              <a:spLocks noChangeShapeType="1"/>
            </p:cNvSpPr>
            <p:nvPr/>
          </p:nvSpPr>
          <p:spPr bwMode="auto">
            <a:xfrm flipH="1" flipV="1">
              <a:off x="5982365" y="3603539"/>
              <a:ext cx="0" cy="821082"/>
            </a:xfrm>
            <a:prstGeom prst="line">
              <a:avLst/>
            </a:prstGeom>
            <a:noFill/>
            <a:ln w="88900" cmpd="sng">
              <a:solidFill>
                <a:schemeClr val="accent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pitchFamily="34" charset="-127"/>
                <a:ea typeface="굴림" pitchFamily="34" charset="-127"/>
                <a:cs typeface="+mn-cs"/>
                <a:sym typeface="굴림" pitchFamily="34" charset="-127"/>
              </a:endParaRPr>
            </a:p>
          </p:txBody>
        </p:sp>
      </p:grpSp>
      <p:sp>
        <p:nvSpPr>
          <p:cNvPr id="432" name="AutoShape 6"/>
          <p:cNvSpPr/>
          <p:nvPr/>
        </p:nvSpPr>
        <p:spPr>
          <a:xfrm>
            <a:off x="6088912" y="3322960"/>
            <a:ext cx="2048540" cy="91884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algn="ctr">
              <a:lnSpc>
                <a:spcPct val="200000"/>
              </a:lnSpc>
              <a:defRPr/>
            </a:pPr>
            <a:r>
              <a:rPr lang="zh-CN" altLang="en-US" sz="1800" b="1" dirty="0" smtClean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考核</a:t>
            </a:r>
            <a:r>
              <a:rPr lang="zh-CN" altLang="en-US" sz="1800" b="1" dirty="0" smtClean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发证</a:t>
            </a:r>
            <a:endParaRPr lang="en-US" altLang="zh-CN" sz="1800" b="1" dirty="0">
              <a:solidFill>
                <a:schemeClr val="accent1"/>
              </a:solidFill>
              <a:latin typeface="Noto Sans SC"/>
              <a:ea typeface="Noto Sans SC"/>
              <a:cs typeface="Noto Sans SC"/>
              <a:sym typeface="Noto Sans SC"/>
            </a:endParaRPr>
          </a:p>
          <a:p>
            <a:pPr algn="ctr">
              <a:lnSpc>
                <a:spcPct val="200000"/>
              </a:lnSpc>
              <a:defRPr/>
            </a:pPr>
            <a:r>
              <a:rPr lang="en-US" altLang="zh-CN" sz="18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</a:rPr>
              <a:t>5</a:t>
            </a:r>
            <a:r>
              <a:rPr lang="zh-CN" altLang="zh-CN" sz="18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</a:rPr>
              <a:t>月</a:t>
            </a:r>
            <a:r>
              <a:rPr lang="en-US" altLang="zh-CN" sz="18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</a:rPr>
              <a:t>11</a:t>
            </a:r>
            <a:r>
              <a:rPr lang="zh-CN" altLang="zh-CN" sz="18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</a:rPr>
              <a:t>日</a:t>
            </a:r>
            <a:r>
              <a:rPr lang="en-US" altLang="zh-CN" sz="18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</a:rPr>
              <a:t>-5</a:t>
            </a:r>
            <a:r>
              <a:rPr lang="zh-CN" altLang="zh-CN" sz="18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</a:rPr>
              <a:t>月</a:t>
            </a:r>
            <a:r>
              <a:rPr lang="en-US" altLang="zh-CN" sz="18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</a:rPr>
              <a:t>20</a:t>
            </a:r>
            <a:r>
              <a:rPr lang="zh-CN" altLang="zh-CN" sz="18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</a:rPr>
              <a:t>日</a:t>
            </a:r>
            <a:endParaRPr lang="en-US" sz="1800" b="1" dirty="0">
              <a:solidFill>
                <a:schemeClr val="accent1"/>
              </a:solidFill>
              <a:latin typeface="Noto Sans SC"/>
              <a:ea typeface="Noto Sans SC"/>
              <a:cs typeface="Noto Sans SC"/>
            </a:endParaRPr>
          </a:p>
        </p:txBody>
      </p:sp>
      <p:sp>
        <p:nvSpPr>
          <p:cNvPr id="433" name="Line 34"/>
          <p:cNvSpPr>
            <a:spLocks noChangeShapeType="1"/>
          </p:cNvSpPr>
          <p:nvPr/>
        </p:nvSpPr>
        <p:spPr bwMode="auto">
          <a:xfrm flipH="1">
            <a:off x="8149189" y="3244182"/>
            <a:ext cx="2258695" cy="0"/>
          </a:xfrm>
          <a:prstGeom prst="line">
            <a:avLst/>
          </a:prstGeom>
          <a:noFill/>
          <a:ln w="88900" cmpd="sng">
            <a:solidFill>
              <a:schemeClr val="accent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2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34" charset="-127"/>
              <a:ea typeface="굴림" pitchFamily="34" charset="-127"/>
              <a:cs typeface="+mn-cs"/>
              <a:sym typeface="굴림" pitchFamily="34" charset="-127"/>
            </a:endParaRPr>
          </a:p>
        </p:txBody>
      </p:sp>
      <p:sp>
        <p:nvSpPr>
          <p:cNvPr id="434" name="Line 34"/>
          <p:cNvSpPr>
            <a:spLocks noChangeShapeType="1"/>
          </p:cNvSpPr>
          <p:nvPr/>
        </p:nvSpPr>
        <p:spPr bwMode="auto">
          <a:xfrm flipH="1" flipV="1">
            <a:off x="8193459" y="3222918"/>
            <a:ext cx="0" cy="615812"/>
          </a:xfrm>
          <a:prstGeom prst="line">
            <a:avLst/>
          </a:prstGeom>
          <a:noFill/>
          <a:ln w="88900" cmpd="sng">
            <a:solidFill>
              <a:schemeClr val="accent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2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34" charset="-127"/>
              <a:ea typeface="굴림" pitchFamily="34" charset="-127"/>
              <a:cs typeface="+mn-cs"/>
              <a:sym typeface="굴림" pitchFamily="34" charset="-127"/>
            </a:endParaRPr>
          </a:p>
        </p:txBody>
      </p:sp>
      <p:sp>
        <p:nvSpPr>
          <p:cNvPr id="435" name="AutoShape 6"/>
          <p:cNvSpPr/>
          <p:nvPr/>
        </p:nvSpPr>
        <p:spPr>
          <a:xfrm>
            <a:off x="8306324" y="2713721"/>
            <a:ext cx="2048540" cy="91884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algn="ctr">
              <a:lnSpc>
                <a:spcPct val="200000"/>
              </a:lnSpc>
              <a:defRPr/>
            </a:pPr>
            <a:r>
              <a:rPr lang="zh-CN" altLang="en-US" sz="18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项目总结</a:t>
            </a:r>
            <a:endParaRPr lang="en-US" altLang="zh-CN" sz="1800" b="1" dirty="0">
              <a:solidFill>
                <a:schemeClr val="accent1"/>
              </a:solidFill>
              <a:latin typeface="Noto Sans SC"/>
              <a:ea typeface="Noto Sans SC"/>
              <a:cs typeface="Noto Sans SC"/>
              <a:sym typeface="Noto Sans SC"/>
            </a:endParaRPr>
          </a:p>
          <a:p>
            <a:pPr algn="ctr">
              <a:lnSpc>
                <a:spcPct val="200000"/>
              </a:lnSpc>
              <a:defRPr/>
            </a:pPr>
            <a:r>
              <a:rPr lang="en-US" altLang="zh-CN" sz="18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</a:rPr>
              <a:t>6</a:t>
            </a:r>
            <a:r>
              <a:rPr lang="zh-CN" altLang="zh-CN" sz="18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</a:rPr>
              <a:t>月</a:t>
            </a:r>
            <a:r>
              <a:rPr lang="en-US" altLang="zh-CN" sz="18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</a:rPr>
              <a:t>30</a:t>
            </a:r>
            <a:r>
              <a:rPr lang="zh-CN" altLang="zh-CN" sz="18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</a:rPr>
              <a:t>日</a:t>
            </a:r>
            <a:r>
              <a:rPr lang="zh-CN" altLang="en-US" sz="18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</a:rPr>
              <a:t>前</a:t>
            </a:r>
            <a:endParaRPr lang="en-US" sz="1800" b="1" dirty="0">
              <a:solidFill>
                <a:schemeClr val="accent1"/>
              </a:solidFill>
              <a:latin typeface="Noto Sans SC"/>
              <a:ea typeface="Noto Sans SC"/>
              <a:cs typeface="Noto Sans SC"/>
            </a:endParaRPr>
          </a:p>
        </p:txBody>
      </p:sp>
      <p:sp>
        <p:nvSpPr>
          <p:cNvPr id="9" name="等腰三角形 8"/>
          <p:cNvSpPr/>
          <p:nvPr/>
        </p:nvSpPr>
        <p:spPr>
          <a:xfrm>
            <a:off x="5661323" y="4813948"/>
            <a:ext cx="203200" cy="320289"/>
          </a:xfrm>
          <a:prstGeom prst="triangl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864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4"/>
          <p:cNvPicPr>
            <a:picLocks noChangeAspect="1"/>
          </p:cNvPicPr>
          <p:nvPr/>
        </p:nvPicPr>
        <p:blipFill>
          <a:blip r:embed="rId4"/>
          <a:srcRect l="20160" r="20160"/>
          <a:stretch>
            <a:fillRect/>
          </a:stretch>
        </p:blipFill>
        <p:spPr>
          <a:xfrm>
            <a:off x="446513" y="1422400"/>
            <a:ext cx="4295274" cy="4800600"/>
          </a:xfrm>
          <a:prstGeom prst="roundRect">
            <a:avLst>
              <a:gd name="adj" fmla="val 4705"/>
            </a:avLst>
          </a:prstGeom>
          <a:noFill/>
          <a:ln w="25400" cap="flat" cmpd="sng">
            <a:noFill/>
            <a:prstDash val="solid"/>
            <a:round/>
          </a:ln>
          <a:effectLst>
            <a:outerShdw blurRad="254000" dist="76200" dir="2700000" algn="tl" rotWithShape="0">
              <a:srgbClr val="000000">
                <a:alpha val="12000"/>
              </a:srgbClr>
            </a:outerShdw>
          </a:effectLst>
        </p:spPr>
      </p:pic>
      <p:sp>
        <p:nvSpPr>
          <p:cNvPr id="2" name="AutoShape 2"/>
          <p:cNvSpPr/>
          <p:nvPr/>
        </p:nvSpPr>
        <p:spPr>
          <a:xfrm>
            <a:off x="0" y="0"/>
            <a:ext cx="12192000" cy="6858000"/>
          </a:xfrm>
          <a:prstGeom prst="roundRect">
            <a:avLst>
              <a:gd name="adj" fmla="val 0"/>
            </a:avLst>
          </a:prstGeom>
          <a:solidFill>
            <a:srgbClr val="FFFFFF">
              <a:alpha val="7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3" name="AutoShape 3"/>
          <p:cNvSpPr/>
          <p:nvPr/>
        </p:nvSpPr>
        <p:spPr>
          <a:xfrm>
            <a:off x="762000" y="635000"/>
            <a:ext cx="10668000" cy="508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r>
              <a:rPr lang="zh-CN" altLang="en-US" sz="2400" b="1" dirty="0">
                <a:solidFill>
                  <a:srgbClr val="374151"/>
                </a:solidFill>
                <a:latin typeface="Noto Sans SC"/>
                <a:sym typeface="Noto Sans SC"/>
              </a:rPr>
              <a:t>三、已完成工作</a:t>
            </a:r>
            <a:endParaRPr lang="en-US" sz="1100" dirty="0"/>
          </a:p>
        </p:txBody>
      </p:sp>
      <p:sp>
        <p:nvSpPr>
          <p:cNvPr id="4" name="AutoShape 4"/>
          <p:cNvSpPr/>
          <p:nvPr/>
        </p:nvSpPr>
        <p:spPr>
          <a:xfrm>
            <a:off x="3809987" y="1422400"/>
            <a:ext cx="3987209" cy="4800600"/>
          </a:xfrm>
          <a:prstGeom prst="roundRect">
            <a:avLst>
              <a:gd name="adj" fmla="val 3157"/>
            </a:avLst>
          </a:prstGeom>
          <a:solidFill>
            <a:srgbClr val="FFFFFF">
              <a:alpha val="95000"/>
            </a:srgbClr>
          </a:solidFill>
          <a:ln w="25400" cap="flat" cmpd="sng">
            <a:noFill/>
            <a:prstDash val="solid"/>
            <a:round/>
          </a:ln>
          <a:effectLst>
            <a:outerShdw blurRad="203200" dist="50800" dir="2700000" algn="tl" rotWithShape="0">
              <a:srgbClr val="000000">
                <a:alpha val="8000"/>
              </a:srgbClr>
            </a:outerShdw>
          </a:effectLst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3936399" y="1651000"/>
            <a:ext cx="406400" cy="406400"/>
          </a:xfrm>
          <a:prstGeom prst="rect">
            <a:avLst/>
          </a:prstGeom>
        </p:spPr>
      </p:pic>
      <p:sp>
        <p:nvSpPr>
          <p:cNvPr id="6" name="AutoShape 6"/>
          <p:cNvSpPr/>
          <p:nvPr/>
        </p:nvSpPr>
        <p:spPr>
          <a:xfrm>
            <a:off x="4444399" y="1651000"/>
            <a:ext cx="3104708" cy="4064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r>
              <a:rPr lang="en-US" sz="1800" b="1" i="0" u="none" strike="noStrike" dirty="0" err="1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项目</a:t>
            </a:r>
            <a:r>
              <a:rPr lang="zh-CN" altLang="en-US" sz="1800" b="1" i="0" u="none" strike="noStrike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准备</a:t>
            </a:r>
            <a:r>
              <a:rPr lang="en-US" sz="1800" b="1" i="0" u="none" strike="noStrike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 (</a:t>
            </a:r>
            <a:r>
              <a:rPr lang="en-US" altLang="zh-CN" sz="1800" b="1" i="0" u="none" strike="noStrike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3</a:t>
            </a:r>
            <a:r>
              <a:rPr lang="zh-CN" altLang="en-US" sz="1800" b="1" i="0" u="none" strike="noStrike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月</a:t>
            </a:r>
            <a:r>
              <a:rPr lang="en-US" altLang="zh-CN" sz="1800" b="1" i="0" u="none" strike="noStrike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31</a:t>
            </a:r>
            <a:r>
              <a:rPr lang="zh-CN" altLang="en-US" sz="1800" b="1" i="0" u="none" strike="noStrike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日前</a:t>
            </a:r>
            <a:r>
              <a:rPr lang="en-US" sz="1800" b="1" i="0" u="none" strike="noStrike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)</a:t>
            </a:r>
            <a:endParaRPr lang="en-US" sz="1100" dirty="0">
              <a:solidFill>
                <a:schemeClr val="accent1"/>
              </a:solidFill>
            </a:endParaRPr>
          </a:p>
        </p:txBody>
      </p:sp>
      <p:sp>
        <p:nvSpPr>
          <p:cNvPr id="7" name="AutoShape 7"/>
          <p:cNvSpPr/>
          <p:nvPr/>
        </p:nvSpPr>
        <p:spPr>
          <a:xfrm>
            <a:off x="4021467" y="2286000"/>
            <a:ext cx="3527647" cy="1079500"/>
          </a:xfrm>
          <a:prstGeom prst="roundRect">
            <a:avLst>
              <a:gd name="adj" fmla="val 9411"/>
            </a:avLst>
          </a:prstGeom>
          <a:solidFill>
            <a:srgbClr val="F9FAFB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8" name="AutoShape 8"/>
          <p:cNvSpPr/>
          <p:nvPr/>
        </p:nvSpPr>
        <p:spPr>
          <a:xfrm>
            <a:off x="3936391" y="2286000"/>
            <a:ext cx="76200" cy="1079500"/>
          </a:xfrm>
          <a:prstGeom prst="roundRect">
            <a:avLst>
              <a:gd name="adj" fmla="val 0"/>
            </a:avLst>
          </a:prstGeom>
          <a:solidFill>
            <a:srgbClr val="2563EB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10" name="AutoShape 10"/>
          <p:cNvSpPr/>
          <p:nvPr/>
        </p:nvSpPr>
        <p:spPr>
          <a:xfrm>
            <a:off x="4107713" y="2469530"/>
            <a:ext cx="3420130" cy="6985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>
              <a:lnSpc>
                <a:spcPct val="150000"/>
              </a:lnSpc>
              <a:defRPr/>
            </a:pPr>
            <a:r>
              <a:rPr lang="zh-CN" altLang="zh-CN" dirty="0"/>
              <a:t>开展训前需求调研，制定培训</a:t>
            </a:r>
            <a:r>
              <a:rPr lang="zh-CN" altLang="en-US" dirty="0"/>
              <a:t>实施方案。</a:t>
            </a:r>
            <a:endParaRPr lang="en-US" altLang="zh-CN" dirty="0"/>
          </a:p>
          <a:p>
            <a:pPr>
              <a:lnSpc>
                <a:spcPct val="150000"/>
              </a:lnSpc>
              <a:defRPr/>
            </a:pPr>
            <a:r>
              <a:rPr lang="zh-CN" altLang="zh-CN" dirty="0"/>
              <a:t>辅导专家</a:t>
            </a:r>
            <a:r>
              <a:rPr lang="zh-CN" altLang="en-US" dirty="0"/>
              <a:t>设计</a:t>
            </a:r>
            <a:r>
              <a:rPr lang="zh-CN" altLang="zh-CN" dirty="0"/>
              <a:t>考核作业</a:t>
            </a:r>
            <a:r>
              <a:rPr lang="zh-CN" altLang="en-US" dirty="0"/>
              <a:t>，</a:t>
            </a:r>
            <a:r>
              <a:rPr lang="zh-CN" altLang="zh-CN" dirty="0"/>
              <a:t>制定</a:t>
            </a:r>
            <a:r>
              <a:rPr lang="zh-CN" altLang="en-US" dirty="0"/>
              <a:t>考核方案</a:t>
            </a:r>
            <a:r>
              <a:rPr lang="en-US" altLang="zh-CN" dirty="0">
                <a:sym typeface="Noto Sans SC"/>
              </a:rPr>
              <a:t>。</a:t>
            </a:r>
            <a:endParaRPr lang="en-US" altLang="zh-CN" dirty="0"/>
          </a:p>
        </p:txBody>
      </p:sp>
      <p:sp>
        <p:nvSpPr>
          <p:cNvPr id="11" name="AutoShape 11"/>
          <p:cNvSpPr/>
          <p:nvPr/>
        </p:nvSpPr>
        <p:spPr>
          <a:xfrm>
            <a:off x="4021460" y="3556000"/>
            <a:ext cx="3527647" cy="1079500"/>
          </a:xfrm>
          <a:prstGeom prst="roundRect">
            <a:avLst>
              <a:gd name="adj" fmla="val 9411"/>
            </a:avLst>
          </a:prstGeom>
          <a:solidFill>
            <a:srgbClr val="F9FAFB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12" name="AutoShape 12"/>
          <p:cNvSpPr/>
          <p:nvPr/>
        </p:nvSpPr>
        <p:spPr>
          <a:xfrm>
            <a:off x="3931650" y="3557922"/>
            <a:ext cx="76200" cy="1079500"/>
          </a:xfrm>
          <a:prstGeom prst="roundRect">
            <a:avLst>
              <a:gd name="adj" fmla="val 0"/>
            </a:avLst>
          </a:prstGeom>
          <a:solidFill>
            <a:srgbClr val="3B82F6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13" name="AutoShape 13"/>
          <p:cNvSpPr/>
          <p:nvPr/>
        </p:nvSpPr>
        <p:spPr>
          <a:xfrm>
            <a:off x="1270000" y="3683000"/>
            <a:ext cx="4318000" cy="3048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endParaRPr lang="en-US" sz="1100" dirty="0"/>
          </a:p>
        </p:txBody>
      </p:sp>
      <p:sp>
        <p:nvSpPr>
          <p:cNvPr id="14" name="AutoShape 14"/>
          <p:cNvSpPr/>
          <p:nvPr/>
        </p:nvSpPr>
        <p:spPr>
          <a:xfrm>
            <a:off x="4119511" y="3746500"/>
            <a:ext cx="4318000" cy="6985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>
              <a:lnSpc>
                <a:spcPct val="150000"/>
              </a:lnSpc>
              <a:defRPr/>
            </a:pPr>
            <a:r>
              <a:rPr lang="zh-CN" altLang="zh-CN" dirty="0"/>
              <a:t>组织</a:t>
            </a:r>
            <a:r>
              <a:rPr lang="zh-CN" altLang="en-US" dirty="0"/>
              <a:t>教师</a:t>
            </a:r>
            <a:r>
              <a:rPr lang="zh-CN" altLang="zh-CN" dirty="0"/>
              <a:t>报名</a:t>
            </a:r>
            <a:r>
              <a:rPr lang="zh-CN" altLang="en-US" dirty="0"/>
              <a:t>。</a:t>
            </a:r>
            <a:endParaRPr lang="en-US" altLang="zh-CN" sz="1100" dirty="0"/>
          </a:p>
          <a:p>
            <a:pPr>
              <a:lnSpc>
                <a:spcPct val="150000"/>
              </a:lnSpc>
              <a:defRPr/>
            </a:pPr>
            <a:r>
              <a:rPr lang="zh-CN" altLang="zh-CN" dirty="0"/>
              <a:t>组建网络班级，遴选网络班级辅导者</a:t>
            </a:r>
            <a:r>
              <a:rPr lang="zh-CN" altLang="en-US" dirty="0"/>
              <a:t>。</a:t>
            </a:r>
            <a:endParaRPr lang="en-US" sz="1100" dirty="0"/>
          </a:p>
        </p:txBody>
      </p:sp>
      <p:sp>
        <p:nvSpPr>
          <p:cNvPr id="15" name="AutoShape 15"/>
          <p:cNvSpPr/>
          <p:nvPr/>
        </p:nvSpPr>
        <p:spPr>
          <a:xfrm>
            <a:off x="4025596" y="4826000"/>
            <a:ext cx="3502247" cy="1079500"/>
          </a:xfrm>
          <a:prstGeom prst="roundRect">
            <a:avLst>
              <a:gd name="adj" fmla="val 9411"/>
            </a:avLst>
          </a:prstGeom>
          <a:solidFill>
            <a:srgbClr val="F9FAFB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16" name="AutoShape 16"/>
          <p:cNvSpPr/>
          <p:nvPr/>
        </p:nvSpPr>
        <p:spPr>
          <a:xfrm>
            <a:off x="3943479" y="4826000"/>
            <a:ext cx="76200" cy="1079500"/>
          </a:xfrm>
          <a:prstGeom prst="roundRect">
            <a:avLst>
              <a:gd name="adj" fmla="val 0"/>
            </a:avLst>
          </a:prstGeom>
          <a:solidFill>
            <a:srgbClr val="60A5FA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17" name="AutoShape 17"/>
          <p:cNvSpPr/>
          <p:nvPr/>
        </p:nvSpPr>
        <p:spPr>
          <a:xfrm>
            <a:off x="1270000" y="4635500"/>
            <a:ext cx="4318000" cy="4445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>
              <a:lnSpc>
                <a:spcPct val="125000"/>
              </a:lnSpc>
              <a:defRPr/>
            </a:pPr>
            <a:endParaRPr lang="en-US" sz="1100" dirty="0"/>
          </a:p>
        </p:txBody>
      </p:sp>
      <p:sp>
        <p:nvSpPr>
          <p:cNvPr id="18" name="AutoShape 18"/>
          <p:cNvSpPr/>
          <p:nvPr/>
        </p:nvSpPr>
        <p:spPr>
          <a:xfrm>
            <a:off x="4144911" y="5003800"/>
            <a:ext cx="3652285" cy="762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>
              <a:lnSpc>
                <a:spcPct val="150000"/>
              </a:lnSpc>
              <a:defRPr/>
            </a:pPr>
            <a:r>
              <a:rPr lang="zh-CN" altLang="zh-CN" dirty="0"/>
              <a:t>完善培训平台，整合培训资源。</a:t>
            </a:r>
            <a:endParaRPr lang="en-US" dirty="0">
              <a:sym typeface="Noto Sans SC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zh-CN" dirty="0"/>
              <a:t>整理参训教师信息，部署项目平台</a:t>
            </a:r>
            <a:r>
              <a:rPr lang="zh-CN" altLang="en-US" dirty="0"/>
              <a:t>。</a:t>
            </a:r>
            <a:endParaRPr lang="en-US" dirty="0"/>
          </a:p>
        </p:txBody>
      </p:sp>
      <p:sp>
        <p:nvSpPr>
          <p:cNvPr id="19" name="AutoShape 19"/>
          <p:cNvSpPr/>
          <p:nvPr/>
        </p:nvSpPr>
        <p:spPr>
          <a:xfrm>
            <a:off x="8165807" y="1422400"/>
            <a:ext cx="3353981" cy="4826000"/>
          </a:xfrm>
          <a:prstGeom prst="roundRect">
            <a:avLst>
              <a:gd name="adj" fmla="val 3157"/>
            </a:avLst>
          </a:prstGeom>
          <a:solidFill>
            <a:srgbClr val="FFFFFF">
              <a:alpha val="95000"/>
            </a:srgbClr>
          </a:solidFill>
          <a:ln w="25400" cap="flat" cmpd="sng">
            <a:noFill/>
            <a:prstDash val="solid"/>
            <a:round/>
          </a:ln>
          <a:effectLst>
            <a:outerShdw blurRad="203200" dist="50800" dir="2700000" algn="tl" rotWithShape="0">
              <a:srgbClr val="000000">
                <a:alpha val="8000"/>
              </a:srgbClr>
            </a:outerShdw>
          </a:effectLst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20" name="Picture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8233129" y="1666714"/>
            <a:ext cx="406400" cy="406400"/>
          </a:xfrm>
          <a:prstGeom prst="rect">
            <a:avLst/>
          </a:prstGeom>
        </p:spPr>
      </p:pic>
      <p:sp>
        <p:nvSpPr>
          <p:cNvPr id="21" name="AutoShape 21"/>
          <p:cNvSpPr/>
          <p:nvPr/>
        </p:nvSpPr>
        <p:spPr>
          <a:xfrm>
            <a:off x="8683835" y="1646861"/>
            <a:ext cx="2825307" cy="4064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>
              <a:lnSpc>
                <a:spcPct val="125000"/>
              </a:lnSpc>
              <a:defRPr/>
            </a:pPr>
            <a:r>
              <a:rPr lang="zh-CN" altLang="en-US" sz="1800" b="1" i="0" u="none" strike="noStrike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线上学习</a:t>
            </a:r>
            <a:r>
              <a:rPr lang="zh-CN" altLang="zh-CN" sz="16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</a:rPr>
              <a:t>（</a:t>
            </a:r>
            <a:r>
              <a:rPr lang="en-US" altLang="zh-CN" sz="16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</a:rPr>
              <a:t>4</a:t>
            </a:r>
            <a:r>
              <a:rPr lang="zh-CN" altLang="zh-CN" sz="16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</a:rPr>
              <a:t>月</a:t>
            </a:r>
            <a:r>
              <a:rPr lang="en-US" altLang="zh-CN" sz="16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</a:rPr>
              <a:t>1</a:t>
            </a:r>
            <a:r>
              <a:rPr lang="zh-CN" altLang="zh-CN" sz="16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</a:rPr>
              <a:t>日</a:t>
            </a:r>
            <a:r>
              <a:rPr lang="en-US" altLang="zh-CN" sz="16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</a:rPr>
              <a:t>-5</a:t>
            </a:r>
            <a:r>
              <a:rPr lang="zh-CN" altLang="zh-CN" sz="16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</a:rPr>
              <a:t>月</a:t>
            </a:r>
            <a:r>
              <a:rPr lang="en-US" altLang="zh-CN" sz="16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</a:rPr>
              <a:t>10</a:t>
            </a:r>
            <a:r>
              <a:rPr lang="zh-CN" altLang="zh-CN" sz="16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</a:rPr>
              <a:t>日）</a:t>
            </a:r>
            <a:endParaRPr lang="en-US" sz="1600" b="1" dirty="0">
              <a:solidFill>
                <a:schemeClr val="accent1"/>
              </a:solidFill>
              <a:latin typeface="Noto Sans SC"/>
              <a:ea typeface="Noto Sans SC"/>
              <a:cs typeface="Noto Sans SC"/>
            </a:endParaRPr>
          </a:p>
        </p:txBody>
      </p:sp>
      <p:sp>
        <p:nvSpPr>
          <p:cNvPr id="22" name="AutoShape 22"/>
          <p:cNvSpPr/>
          <p:nvPr/>
        </p:nvSpPr>
        <p:spPr>
          <a:xfrm>
            <a:off x="8158706" y="2286000"/>
            <a:ext cx="3226982" cy="1079500"/>
          </a:xfrm>
          <a:prstGeom prst="roundRect">
            <a:avLst>
              <a:gd name="adj" fmla="val 9411"/>
            </a:avLst>
          </a:prstGeom>
          <a:solidFill>
            <a:srgbClr val="EFF6FF">
              <a:alpha val="8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23" name="Picture 2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8362504" y="2632144"/>
            <a:ext cx="406400" cy="406400"/>
          </a:xfrm>
          <a:prstGeom prst="rect">
            <a:avLst/>
          </a:prstGeom>
        </p:spPr>
      </p:pic>
      <p:sp>
        <p:nvSpPr>
          <p:cNvPr id="24" name="AutoShape 24"/>
          <p:cNvSpPr/>
          <p:nvPr/>
        </p:nvSpPr>
        <p:spPr>
          <a:xfrm>
            <a:off x="8959692" y="2505144"/>
            <a:ext cx="2425996" cy="6604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>
              <a:lnSpc>
                <a:spcPct val="150000"/>
              </a:lnSpc>
              <a:defRPr/>
            </a:pPr>
            <a:r>
              <a:rPr lang="zh-CN" altLang="zh-CN" dirty="0"/>
              <a:t>自主选择课程、</a:t>
            </a:r>
            <a:endParaRPr lang="en-US" altLang="zh-CN" dirty="0"/>
          </a:p>
          <a:p>
            <a:pPr>
              <a:lnSpc>
                <a:spcPct val="150000"/>
              </a:lnSpc>
              <a:defRPr/>
            </a:pPr>
            <a:r>
              <a:rPr lang="zh-CN" altLang="zh-CN" dirty="0"/>
              <a:t>观看课程视频、</a:t>
            </a:r>
            <a:endParaRPr lang="en-US" altLang="zh-CN" dirty="0"/>
          </a:p>
          <a:p>
            <a:pPr>
              <a:lnSpc>
                <a:spcPct val="150000"/>
              </a:lnSpc>
              <a:defRPr/>
            </a:pPr>
            <a:r>
              <a:rPr lang="zh-CN" altLang="zh-CN" dirty="0"/>
              <a:t>文本资料</a:t>
            </a:r>
            <a:r>
              <a:rPr lang="zh-CN" altLang="en-US" dirty="0"/>
              <a:t>。</a:t>
            </a:r>
            <a:endParaRPr lang="en-US" sz="1100" dirty="0"/>
          </a:p>
        </p:txBody>
      </p:sp>
      <p:sp>
        <p:nvSpPr>
          <p:cNvPr id="26" name="AutoShape 26"/>
          <p:cNvSpPr/>
          <p:nvPr/>
        </p:nvSpPr>
        <p:spPr>
          <a:xfrm>
            <a:off x="8158706" y="3654264"/>
            <a:ext cx="3226983" cy="1009650"/>
          </a:xfrm>
          <a:prstGeom prst="roundRect">
            <a:avLst>
              <a:gd name="adj" fmla="val 8421"/>
            </a:avLst>
          </a:prstGeom>
          <a:solidFill>
            <a:srgbClr val="EFF6FF">
              <a:alpha val="8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27" name="Picture 2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8370183" y="3886661"/>
            <a:ext cx="406400" cy="418178"/>
          </a:xfrm>
          <a:prstGeom prst="rect">
            <a:avLst/>
          </a:prstGeom>
        </p:spPr>
      </p:pic>
      <p:sp>
        <p:nvSpPr>
          <p:cNvPr id="28" name="AutoShape 28"/>
          <p:cNvSpPr/>
          <p:nvPr/>
        </p:nvSpPr>
        <p:spPr>
          <a:xfrm>
            <a:off x="8959692" y="3903321"/>
            <a:ext cx="2425996" cy="562077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>
              <a:lnSpc>
                <a:spcPct val="125000"/>
              </a:lnSpc>
              <a:defRPr/>
            </a:pPr>
            <a:r>
              <a:rPr lang="zh-CN" altLang="zh-CN" dirty="0"/>
              <a:t>完成</a:t>
            </a:r>
            <a:r>
              <a:rPr lang="zh-CN" altLang="en-US" dirty="0"/>
              <a:t>线上</a:t>
            </a:r>
            <a:r>
              <a:rPr lang="zh-CN" altLang="zh-CN" dirty="0"/>
              <a:t>作业。</a:t>
            </a:r>
            <a:endParaRPr lang="en-US" sz="1100" dirty="0"/>
          </a:p>
        </p:txBody>
      </p:sp>
      <p:sp>
        <p:nvSpPr>
          <p:cNvPr id="29" name="AutoShape 29"/>
          <p:cNvSpPr/>
          <p:nvPr/>
        </p:nvSpPr>
        <p:spPr>
          <a:xfrm>
            <a:off x="7239000" y="4368800"/>
            <a:ext cx="3810000" cy="3302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00000"/>
              </a:lnSpc>
              <a:defRPr/>
            </a:pPr>
            <a:endParaRPr lang="en-US" sz="1100" dirty="0"/>
          </a:p>
        </p:txBody>
      </p:sp>
      <p:sp>
        <p:nvSpPr>
          <p:cNvPr id="32" name="AutoShape 32"/>
          <p:cNvSpPr/>
          <p:nvPr/>
        </p:nvSpPr>
        <p:spPr>
          <a:xfrm>
            <a:off x="7239000" y="5080000"/>
            <a:ext cx="3810000" cy="3048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endParaRPr lang="en-US" sz="1100" dirty="0"/>
          </a:p>
        </p:txBody>
      </p:sp>
      <p:sp>
        <p:nvSpPr>
          <p:cNvPr id="33" name="AutoShape 33"/>
          <p:cNvSpPr/>
          <p:nvPr/>
        </p:nvSpPr>
        <p:spPr>
          <a:xfrm>
            <a:off x="7239000" y="5461000"/>
            <a:ext cx="3810000" cy="381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00000"/>
              </a:lnSpc>
              <a:defRPr/>
            </a:pPr>
            <a:endParaRPr lang="en-US" sz="11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0"/>
            <a:ext cx="12192000" cy="6858000"/>
          </a:xfrm>
          <a:prstGeom prst="roundRect">
            <a:avLst>
              <a:gd name="adj" fmla="val 0"/>
            </a:avLst>
          </a:prstGeom>
          <a:solidFill>
            <a:srgbClr val="FFFFFF">
              <a:alpha val="75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3" name="AutoShape 3"/>
          <p:cNvSpPr/>
          <p:nvPr/>
        </p:nvSpPr>
        <p:spPr>
          <a:xfrm>
            <a:off x="762000" y="635000"/>
            <a:ext cx="10668000" cy="4445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r>
              <a:rPr lang="zh-CN" altLang="en-US" sz="2400" b="1" i="0" u="none" strike="noStrike" dirty="0">
                <a:solidFill>
                  <a:srgbClr val="374151"/>
                </a:solidFill>
                <a:latin typeface="Noto Sans SC"/>
                <a:ea typeface="Noto Sans SC"/>
                <a:cs typeface="Noto Sans SC"/>
                <a:sym typeface="Noto Sans SC"/>
              </a:rPr>
              <a:t>四、</a:t>
            </a:r>
            <a:r>
              <a:rPr lang="en-US" sz="2400" b="1" i="0" u="none" strike="noStrike" dirty="0" err="1">
                <a:solidFill>
                  <a:srgbClr val="374151"/>
                </a:solidFill>
                <a:latin typeface="Noto Sans SC"/>
                <a:ea typeface="Noto Sans SC"/>
                <a:cs typeface="Noto Sans SC"/>
                <a:sym typeface="Noto Sans SC"/>
              </a:rPr>
              <a:t>当前</a:t>
            </a:r>
            <a:r>
              <a:rPr lang="zh-CN" altLang="en-US" sz="2400" b="1" i="0" u="none" strike="noStrike" dirty="0">
                <a:solidFill>
                  <a:srgbClr val="374151"/>
                </a:solidFill>
                <a:latin typeface="Noto Sans SC"/>
                <a:ea typeface="Noto Sans SC"/>
                <a:cs typeface="Noto Sans SC"/>
                <a:sym typeface="Noto Sans SC"/>
              </a:rPr>
              <a:t>学情</a:t>
            </a:r>
            <a:endParaRPr lang="en-US" sz="1100" dirty="0"/>
          </a:p>
        </p:txBody>
      </p:sp>
      <p:sp>
        <p:nvSpPr>
          <p:cNvPr id="5" name="AutoShape 5"/>
          <p:cNvSpPr/>
          <p:nvPr/>
        </p:nvSpPr>
        <p:spPr>
          <a:xfrm>
            <a:off x="762000" y="1905000"/>
            <a:ext cx="3302000" cy="4566684"/>
          </a:xfrm>
          <a:prstGeom prst="roundRect">
            <a:avLst>
              <a:gd name="adj" fmla="val 4615"/>
            </a:avLst>
          </a:prstGeom>
          <a:solidFill>
            <a:srgbClr val="FFFFFF">
              <a:alpha val="100000"/>
            </a:srgbClr>
          </a:solidFill>
          <a:ln w="25400" cap="flat" cmpd="sng">
            <a:noFill/>
            <a:prstDash val="solid"/>
            <a:round/>
          </a:ln>
          <a:effectLst>
            <a:outerShdw blurRad="190500" dist="50800" dir="2700000" algn="tl" rotWithShape="0">
              <a:srgbClr val="000000">
                <a:alpha val="8000"/>
              </a:srgbClr>
            </a:outerShdw>
          </a:effectLst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1016000" y="2159000"/>
            <a:ext cx="355600" cy="355600"/>
          </a:xfrm>
          <a:prstGeom prst="rect">
            <a:avLst/>
          </a:prstGeom>
        </p:spPr>
      </p:pic>
      <p:sp>
        <p:nvSpPr>
          <p:cNvPr id="7" name="AutoShape 7"/>
          <p:cNvSpPr/>
          <p:nvPr/>
        </p:nvSpPr>
        <p:spPr>
          <a:xfrm>
            <a:off x="1524000" y="2159000"/>
            <a:ext cx="2286000" cy="381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r>
              <a:rPr lang="zh-CN" altLang="en-US" sz="1800" b="1" dirty="0" smtClean="0">
                <a:solidFill>
                  <a:srgbClr val="2563EB"/>
                </a:solidFill>
                <a:latin typeface="Noto Sans SC"/>
                <a:ea typeface="Noto Sans SC"/>
                <a:sym typeface="Noto Sans SC"/>
              </a:rPr>
              <a:t>登录率</a:t>
            </a:r>
            <a:endParaRPr lang="en-US" sz="1100" dirty="0"/>
          </a:p>
        </p:txBody>
      </p:sp>
      <p:cxnSp>
        <p:nvCxnSpPr>
          <p:cNvPr id="8" name="Connector 8"/>
          <p:cNvCxnSpPr/>
          <p:nvPr/>
        </p:nvCxnSpPr>
        <p:spPr>
          <a:xfrm rot="-15626">
            <a:off x="1016014" y="2724150"/>
            <a:ext cx="27940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F3F4F6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AutoShape 9"/>
          <p:cNvSpPr/>
          <p:nvPr/>
        </p:nvSpPr>
        <p:spPr>
          <a:xfrm>
            <a:off x="1016000" y="2984500"/>
            <a:ext cx="2794000" cy="1016000"/>
          </a:xfrm>
          <a:prstGeom prst="roundRect">
            <a:avLst>
              <a:gd name="adj" fmla="val 10000"/>
            </a:avLst>
          </a:prstGeom>
          <a:solidFill>
            <a:srgbClr val="EFF6FF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10" name="AutoShape 10"/>
          <p:cNvSpPr/>
          <p:nvPr/>
        </p:nvSpPr>
        <p:spPr>
          <a:xfrm>
            <a:off x="1206500" y="3111500"/>
            <a:ext cx="2413000" cy="4445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>
              <a:lnSpc>
                <a:spcPct val="125000"/>
              </a:lnSpc>
              <a:defRPr/>
            </a:pPr>
            <a:r>
              <a:rPr lang="zh-CN" altLang="en-US" sz="1200" dirty="0">
                <a:solidFill>
                  <a:srgbClr val="374151"/>
                </a:solidFill>
                <a:latin typeface="Noto Sans SC"/>
                <a:ea typeface="Noto Sans SC"/>
                <a:cs typeface="Noto Sans SC"/>
                <a:sym typeface="Noto Sans SC"/>
              </a:rPr>
              <a:t>上期：</a:t>
            </a:r>
            <a:r>
              <a:rPr lang="en-US" sz="1600" b="1" i="0" u="none" strike="noStrike" dirty="0" smtClean="0">
                <a:solidFill>
                  <a:srgbClr val="2563EB"/>
                </a:solidFill>
                <a:latin typeface="Noto Sans SC"/>
                <a:ea typeface="Noto Sans SC"/>
                <a:cs typeface="Noto Sans SC"/>
                <a:sym typeface="Noto Sans SC"/>
              </a:rPr>
              <a:t>4637</a:t>
            </a:r>
            <a:r>
              <a:rPr lang="en-US" sz="1200" b="0" i="0" u="none" strike="noStrike" dirty="0" smtClean="0">
                <a:solidFill>
                  <a:srgbClr val="374151"/>
                </a:solidFill>
                <a:latin typeface="Noto Sans SC"/>
                <a:ea typeface="Noto Sans SC"/>
                <a:cs typeface="Noto Sans SC"/>
                <a:sym typeface="Noto Sans SC"/>
              </a:rPr>
              <a:t>人</a:t>
            </a:r>
            <a:r>
              <a:rPr lang="zh-CN" altLang="en-US" sz="1200" b="0" i="0" u="none" strike="noStrike" dirty="0" smtClean="0">
                <a:solidFill>
                  <a:srgbClr val="374151"/>
                </a:solidFill>
                <a:latin typeface="Noto Sans SC"/>
                <a:ea typeface="Noto Sans SC"/>
                <a:cs typeface="Noto Sans SC"/>
                <a:sym typeface="Noto Sans SC"/>
              </a:rPr>
              <a:t>，本期：</a:t>
            </a:r>
            <a:r>
              <a:rPr lang="en-US" altLang="zh-CN" sz="1050" b="1" dirty="0">
                <a:solidFill>
                  <a:srgbClr val="2563EB"/>
                </a:solidFill>
                <a:latin typeface="Noto Sans SC"/>
                <a:ea typeface="Noto Sans SC"/>
                <a:cs typeface="Noto Sans SC"/>
                <a:sym typeface="Noto Sans SC"/>
              </a:rPr>
              <a:t> </a:t>
            </a:r>
            <a:r>
              <a:rPr lang="en-US" altLang="zh-CN" sz="1600" b="1" dirty="0">
                <a:solidFill>
                  <a:srgbClr val="2563EB"/>
                </a:solidFill>
                <a:latin typeface="Noto Sans SC"/>
                <a:ea typeface="Noto Sans SC"/>
                <a:cs typeface="Noto Sans SC"/>
                <a:sym typeface="Noto Sans SC"/>
              </a:rPr>
              <a:t>4637</a:t>
            </a:r>
            <a:r>
              <a:rPr lang="en-US" altLang="zh-CN" sz="1200" dirty="0">
                <a:solidFill>
                  <a:srgbClr val="374151"/>
                </a:solidFill>
                <a:latin typeface="Noto Sans SC"/>
                <a:ea typeface="Noto Sans SC"/>
                <a:cs typeface="Noto Sans SC"/>
                <a:sym typeface="Noto Sans SC"/>
              </a:rPr>
              <a:t>人</a:t>
            </a:r>
            <a:endParaRPr lang="en-US" sz="1200" dirty="0">
              <a:solidFill>
                <a:srgbClr val="374151"/>
              </a:solidFill>
              <a:latin typeface="Noto Sans SC"/>
              <a:ea typeface="Noto Sans SC"/>
              <a:cs typeface="Noto Sans SC"/>
            </a:endParaRPr>
          </a:p>
        </p:txBody>
      </p:sp>
      <p:sp>
        <p:nvSpPr>
          <p:cNvPr id="11" name="AutoShape 11"/>
          <p:cNvSpPr/>
          <p:nvPr/>
        </p:nvSpPr>
        <p:spPr>
          <a:xfrm>
            <a:off x="1206500" y="3619500"/>
            <a:ext cx="2413000" cy="254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r>
              <a:rPr lang="en-US" sz="1200" b="0" i="0" u="none" strike="noStrike" dirty="0" err="1">
                <a:solidFill>
                  <a:srgbClr val="6B7280"/>
                </a:solidFill>
                <a:latin typeface="Noto Sans SC"/>
                <a:ea typeface="Noto Sans SC"/>
                <a:cs typeface="Noto Sans SC"/>
                <a:sym typeface="Noto Sans SC"/>
              </a:rPr>
              <a:t>总报名人数</a:t>
            </a:r>
            <a:endParaRPr lang="en-US" sz="1100" dirty="0"/>
          </a:p>
        </p:txBody>
      </p:sp>
      <p:sp>
        <p:nvSpPr>
          <p:cNvPr id="12" name="AutoShape 12"/>
          <p:cNvSpPr/>
          <p:nvPr/>
        </p:nvSpPr>
        <p:spPr>
          <a:xfrm>
            <a:off x="1016000" y="4127500"/>
            <a:ext cx="2794000" cy="1016000"/>
          </a:xfrm>
          <a:prstGeom prst="roundRect">
            <a:avLst>
              <a:gd name="adj" fmla="val 10000"/>
            </a:avLst>
          </a:prstGeom>
          <a:solidFill>
            <a:srgbClr val="EFF6FF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13" name="AutoShape 13"/>
          <p:cNvSpPr/>
          <p:nvPr/>
        </p:nvSpPr>
        <p:spPr>
          <a:xfrm>
            <a:off x="1206500" y="4254500"/>
            <a:ext cx="2413000" cy="4445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>
              <a:lnSpc>
                <a:spcPct val="125000"/>
              </a:lnSpc>
              <a:defRPr/>
            </a:pPr>
            <a:r>
              <a:rPr lang="zh-CN" altLang="en-US" sz="1200" dirty="0">
                <a:solidFill>
                  <a:srgbClr val="374151"/>
                </a:solidFill>
                <a:latin typeface="Noto Sans SC"/>
                <a:ea typeface="Noto Sans SC"/>
                <a:cs typeface="Noto Sans SC"/>
                <a:sym typeface="Noto Sans SC"/>
              </a:rPr>
              <a:t>上期：</a:t>
            </a:r>
            <a:r>
              <a:rPr lang="en-US" sz="1600" b="1" dirty="0">
                <a:solidFill>
                  <a:srgbClr val="2563EB"/>
                </a:solidFill>
                <a:latin typeface="Noto Sans SC"/>
                <a:ea typeface="Noto Sans SC"/>
                <a:cs typeface="Noto Sans SC"/>
                <a:sym typeface="Noto Sans SC"/>
              </a:rPr>
              <a:t>4577</a:t>
            </a:r>
            <a:r>
              <a:rPr lang="en-US" altLang="zh-CN" sz="1200" dirty="0">
                <a:solidFill>
                  <a:srgbClr val="374151"/>
                </a:solidFill>
                <a:latin typeface="Noto Sans SC"/>
                <a:ea typeface="Noto Sans SC"/>
                <a:cs typeface="Noto Sans SC"/>
                <a:sym typeface="Noto Sans SC"/>
              </a:rPr>
              <a:t> 人</a:t>
            </a:r>
            <a:r>
              <a:rPr lang="zh-CN" altLang="en-US" sz="1200" dirty="0">
                <a:solidFill>
                  <a:srgbClr val="374151"/>
                </a:solidFill>
                <a:latin typeface="Noto Sans SC"/>
                <a:ea typeface="Noto Sans SC"/>
                <a:cs typeface="Noto Sans SC"/>
                <a:sym typeface="Noto Sans SC"/>
              </a:rPr>
              <a:t>，</a:t>
            </a:r>
            <a:r>
              <a:rPr lang="zh-CN" altLang="en-US" sz="1200" dirty="0" smtClean="0">
                <a:solidFill>
                  <a:srgbClr val="374151"/>
                </a:solidFill>
                <a:latin typeface="Noto Sans SC"/>
                <a:ea typeface="Noto Sans SC"/>
                <a:cs typeface="Noto Sans SC"/>
                <a:sym typeface="Noto Sans SC"/>
              </a:rPr>
              <a:t>本期：</a:t>
            </a:r>
            <a:r>
              <a:rPr lang="en-US" altLang="zh-CN" sz="1600" b="1" dirty="0" smtClean="0">
                <a:solidFill>
                  <a:srgbClr val="2563EB"/>
                </a:solidFill>
                <a:latin typeface="Noto Sans SC"/>
                <a:ea typeface="Noto Sans SC"/>
                <a:cs typeface="Noto Sans SC"/>
                <a:sym typeface="Noto Sans SC"/>
              </a:rPr>
              <a:t>4626</a:t>
            </a:r>
            <a:r>
              <a:rPr lang="zh-CN" altLang="en-US" sz="1200" dirty="0" smtClean="0">
                <a:solidFill>
                  <a:srgbClr val="374151"/>
                </a:solidFill>
                <a:latin typeface="Noto Sans SC"/>
                <a:ea typeface="Noto Sans SC"/>
                <a:cs typeface="Noto Sans SC"/>
                <a:sym typeface="Noto Sans SC"/>
              </a:rPr>
              <a:t>人</a:t>
            </a:r>
            <a:endParaRPr lang="en-US" sz="1200" dirty="0">
              <a:solidFill>
                <a:srgbClr val="374151"/>
              </a:solidFill>
              <a:latin typeface="Noto Sans SC"/>
              <a:ea typeface="Noto Sans SC"/>
              <a:cs typeface="Noto Sans SC"/>
            </a:endParaRPr>
          </a:p>
        </p:txBody>
      </p:sp>
      <p:sp>
        <p:nvSpPr>
          <p:cNvPr id="14" name="AutoShape 14"/>
          <p:cNvSpPr/>
          <p:nvPr/>
        </p:nvSpPr>
        <p:spPr>
          <a:xfrm>
            <a:off x="1206500" y="4762500"/>
            <a:ext cx="2413000" cy="254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r>
              <a:rPr lang="zh-CN" altLang="en-US" sz="1200" b="0" i="0" u="none" strike="noStrike" dirty="0">
                <a:solidFill>
                  <a:srgbClr val="6B7280"/>
                </a:solidFill>
                <a:latin typeface="Noto Sans SC"/>
                <a:ea typeface="Noto Sans SC"/>
                <a:cs typeface="Noto Sans SC"/>
                <a:sym typeface="Noto Sans SC"/>
              </a:rPr>
              <a:t>已登录人数</a:t>
            </a:r>
            <a:endParaRPr lang="en-US" sz="1100" dirty="0"/>
          </a:p>
        </p:txBody>
      </p:sp>
      <p:sp>
        <p:nvSpPr>
          <p:cNvPr id="15" name="AutoShape 15"/>
          <p:cNvSpPr/>
          <p:nvPr/>
        </p:nvSpPr>
        <p:spPr>
          <a:xfrm>
            <a:off x="1016000" y="5270499"/>
            <a:ext cx="2794000" cy="960179"/>
          </a:xfrm>
          <a:prstGeom prst="roundRect">
            <a:avLst>
              <a:gd name="adj" fmla="val 13333"/>
            </a:avLst>
          </a:prstGeom>
          <a:solidFill>
            <a:srgbClr val="EFF6FF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17" name="AutoShape 17"/>
          <p:cNvSpPr/>
          <p:nvPr/>
        </p:nvSpPr>
        <p:spPr>
          <a:xfrm>
            <a:off x="4445000" y="1905000"/>
            <a:ext cx="3302000" cy="3429000"/>
          </a:xfrm>
          <a:prstGeom prst="roundRect">
            <a:avLst>
              <a:gd name="adj" fmla="val 4615"/>
            </a:avLst>
          </a:prstGeom>
          <a:solidFill>
            <a:srgbClr val="FFFFFF">
              <a:alpha val="100000"/>
            </a:srgbClr>
          </a:solidFill>
          <a:ln w="25400" cap="flat" cmpd="sng">
            <a:noFill/>
            <a:prstDash val="solid"/>
            <a:round/>
          </a:ln>
          <a:effectLst>
            <a:outerShdw blurRad="190500" dist="50800" dir="2700000" algn="tl" rotWithShape="0">
              <a:srgbClr val="000000">
                <a:alpha val="8000"/>
              </a:srgbClr>
            </a:outerShdw>
          </a:effectLst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18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4699000" y="2159000"/>
            <a:ext cx="355600" cy="355600"/>
          </a:xfrm>
          <a:prstGeom prst="rect">
            <a:avLst/>
          </a:prstGeom>
        </p:spPr>
      </p:pic>
      <p:sp>
        <p:nvSpPr>
          <p:cNvPr id="19" name="AutoShape 19"/>
          <p:cNvSpPr/>
          <p:nvPr/>
        </p:nvSpPr>
        <p:spPr>
          <a:xfrm>
            <a:off x="5207000" y="2159000"/>
            <a:ext cx="2286000" cy="381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r>
              <a:rPr lang="en-US" sz="1800" b="1" i="0" u="none" strike="noStrike" dirty="0" err="1" smtClean="0">
                <a:solidFill>
                  <a:srgbClr val="F97316"/>
                </a:solidFill>
                <a:latin typeface="Noto Sans SC"/>
                <a:ea typeface="Noto Sans SC"/>
                <a:cs typeface="Noto Sans SC"/>
                <a:sym typeface="Noto Sans SC"/>
              </a:rPr>
              <a:t>学习</a:t>
            </a:r>
            <a:r>
              <a:rPr lang="zh-CN" altLang="en-US" sz="1800" b="1" i="0" u="none" strike="noStrike" dirty="0" smtClean="0">
                <a:solidFill>
                  <a:srgbClr val="F97316"/>
                </a:solidFill>
                <a:latin typeface="Noto Sans SC"/>
                <a:ea typeface="Noto Sans SC"/>
                <a:cs typeface="Noto Sans SC"/>
                <a:sym typeface="Noto Sans SC"/>
              </a:rPr>
              <a:t>率</a:t>
            </a:r>
            <a:endParaRPr lang="en-US" sz="1100" dirty="0"/>
          </a:p>
        </p:txBody>
      </p:sp>
      <p:cxnSp>
        <p:nvCxnSpPr>
          <p:cNvPr id="20" name="Connector 20"/>
          <p:cNvCxnSpPr/>
          <p:nvPr/>
        </p:nvCxnSpPr>
        <p:spPr>
          <a:xfrm rot="-15626">
            <a:off x="4699014" y="2724150"/>
            <a:ext cx="27940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F3F4F6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1" name="AutoShape 21"/>
          <p:cNvSpPr/>
          <p:nvPr/>
        </p:nvSpPr>
        <p:spPr>
          <a:xfrm>
            <a:off x="4699000" y="2984500"/>
            <a:ext cx="2794000" cy="1016000"/>
          </a:xfrm>
          <a:prstGeom prst="roundRect">
            <a:avLst>
              <a:gd name="adj" fmla="val 10000"/>
            </a:avLst>
          </a:prstGeom>
          <a:solidFill>
            <a:srgbClr val="FFF7ED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22" name="AutoShape 22"/>
          <p:cNvSpPr/>
          <p:nvPr/>
        </p:nvSpPr>
        <p:spPr>
          <a:xfrm>
            <a:off x="4889500" y="3111500"/>
            <a:ext cx="2603500" cy="4445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r>
              <a:rPr lang="zh-CN" altLang="en-US" sz="1200" dirty="0">
                <a:solidFill>
                  <a:srgbClr val="374151"/>
                </a:solidFill>
                <a:latin typeface="Noto Sans SC"/>
                <a:ea typeface="Noto Sans SC"/>
                <a:cs typeface="Noto Sans SC"/>
                <a:sym typeface="Noto Sans SC"/>
              </a:rPr>
              <a:t>上期：</a:t>
            </a:r>
            <a:r>
              <a:rPr lang="en-US" sz="1600" b="1" i="0" u="none" strike="noStrike" dirty="0" smtClean="0">
                <a:solidFill>
                  <a:srgbClr val="F97316"/>
                </a:solidFill>
                <a:latin typeface="Noto Sans SC"/>
                <a:ea typeface="Noto Sans SC"/>
                <a:cs typeface="Noto Sans SC"/>
                <a:sym typeface="Noto Sans SC"/>
              </a:rPr>
              <a:t>4566</a:t>
            </a:r>
            <a:r>
              <a:rPr lang="zh-CN" altLang="en-US" sz="1200" dirty="0">
                <a:solidFill>
                  <a:srgbClr val="374151"/>
                </a:solidFill>
                <a:latin typeface="Noto Sans SC"/>
                <a:ea typeface="Noto Sans SC"/>
                <a:cs typeface="Noto Sans SC"/>
                <a:sym typeface="Noto Sans SC"/>
              </a:rPr>
              <a:t>人，本期：</a:t>
            </a:r>
            <a:r>
              <a:rPr lang="en-US" altLang="zh-CN" sz="1600" b="1" i="0" u="none" strike="noStrike" dirty="0" smtClean="0">
                <a:solidFill>
                  <a:srgbClr val="F97316"/>
                </a:solidFill>
                <a:latin typeface="Noto Sans SC"/>
                <a:ea typeface="Noto Sans SC"/>
                <a:cs typeface="Noto Sans SC"/>
                <a:sym typeface="Noto Sans SC"/>
              </a:rPr>
              <a:t>4623</a:t>
            </a:r>
            <a:r>
              <a:rPr lang="zh-CN" altLang="en-US" sz="1200" dirty="0" smtClean="0">
                <a:solidFill>
                  <a:srgbClr val="374151"/>
                </a:solidFill>
                <a:latin typeface="Noto Sans SC"/>
                <a:ea typeface="Noto Sans SC"/>
                <a:cs typeface="Noto Sans SC"/>
                <a:sym typeface="Noto Sans SC"/>
              </a:rPr>
              <a:t>人</a:t>
            </a:r>
            <a:endParaRPr lang="en-US" sz="1200" dirty="0">
              <a:solidFill>
                <a:srgbClr val="374151"/>
              </a:solidFill>
              <a:latin typeface="Noto Sans SC"/>
              <a:ea typeface="Noto Sans SC"/>
              <a:cs typeface="Noto Sans SC"/>
            </a:endParaRPr>
          </a:p>
        </p:txBody>
      </p:sp>
      <p:sp>
        <p:nvSpPr>
          <p:cNvPr id="23" name="AutoShape 23"/>
          <p:cNvSpPr/>
          <p:nvPr/>
        </p:nvSpPr>
        <p:spPr>
          <a:xfrm>
            <a:off x="4889500" y="3619500"/>
            <a:ext cx="2413000" cy="254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r>
              <a:rPr lang="zh-CN" altLang="en-US" sz="1200" b="0" i="0" u="none" strike="noStrike" dirty="0">
                <a:solidFill>
                  <a:srgbClr val="6B7280"/>
                </a:solidFill>
                <a:latin typeface="Noto Sans SC"/>
                <a:ea typeface="Noto Sans SC"/>
                <a:cs typeface="Noto Sans SC"/>
                <a:sym typeface="Noto Sans SC"/>
              </a:rPr>
              <a:t>学习人数</a:t>
            </a:r>
            <a:endParaRPr lang="en-US" sz="1100" dirty="0"/>
          </a:p>
        </p:txBody>
      </p:sp>
      <p:sp>
        <p:nvSpPr>
          <p:cNvPr id="24" name="AutoShape 24"/>
          <p:cNvSpPr/>
          <p:nvPr/>
        </p:nvSpPr>
        <p:spPr>
          <a:xfrm>
            <a:off x="4699000" y="4127500"/>
            <a:ext cx="2794000" cy="1016000"/>
          </a:xfrm>
          <a:prstGeom prst="roundRect">
            <a:avLst>
              <a:gd name="adj" fmla="val 10000"/>
            </a:avLst>
          </a:prstGeom>
          <a:solidFill>
            <a:srgbClr val="FFF7ED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25" name="AutoShape 25"/>
          <p:cNvSpPr/>
          <p:nvPr/>
        </p:nvSpPr>
        <p:spPr>
          <a:xfrm>
            <a:off x="4889500" y="4254500"/>
            <a:ext cx="2603500" cy="4445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>
              <a:lnSpc>
                <a:spcPct val="125000"/>
              </a:lnSpc>
              <a:defRPr/>
            </a:pPr>
            <a:r>
              <a:rPr lang="zh-CN" altLang="en-US" sz="1200" dirty="0">
                <a:solidFill>
                  <a:srgbClr val="374151"/>
                </a:solidFill>
                <a:latin typeface="Noto Sans SC"/>
                <a:ea typeface="Noto Sans SC"/>
                <a:cs typeface="Noto Sans SC"/>
                <a:sym typeface="Noto Sans SC"/>
              </a:rPr>
              <a:t>上期： </a:t>
            </a:r>
            <a:r>
              <a:rPr lang="en-US" sz="1600" b="1" dirty="0">
                <a:solidFill>
                  <a:srgbClr val="F97316"/>
                </a:solidFill>
                <a:latin typeface="Noto Sans SC"/>
                <a:ea typeface="Noto Sans SC"/>
                <a:cs typeface="Noto Sans SC"/>
                <a:sym typeface="Noto Sans SC"/>
              </a:rPr>
              <a:t>98.5</a:t>
            </a:r>
            <a:r>
              <a:rPr lang="en-US" sz="1600" b="1" dirty="0">
                <a:solidFill>
                  <a:srgbClr val="F97316"/>
                </a:solidFill>
                <a:latin typeface="Noto Sans SC"/>
                <a:ea typeface="Noto Sans SC"/>
                <a:cs typeface="Noto Sans SC"/>
                <a:sym typeface="Noto Sans SC"/>
              </a:rPr>
              <a:t>%</a:t>
            </a:r>
            <a:r>
              <a:rPr lang="zh-CN" altLang="en-US" sz="1200" dirty="0">
                <a:solidFill>
                  <a:srgbClr val="374151"/>
                </a:solidFill>
                <a:latin typeface="Noto Sans SC"/>
                <a:ea typeface="Noto Sans SC"/>
                <a:cs typeface="Noto Sans SC"/>
                <a:sym typeface="Noto Sans SC"/>
              </a:rPr>
              <a:t>，</a:t>
            </a:r>
            <a:r>
              <a:rPr lang="zh-CN" altLang="en-US" sz="1200" dirty="0" smtClean="0">
                <a:solidFill>
                  <a:srgbClr val="374151"/>
                </a:solidFill>
                <a:latin typeface="Noto Sans SC"/>
                <a:ea typeface="Noto Sans SC"/>
                <a:cs typeface="Noto Sans SC"/>
                <a:sym typeface="Noto Sans SC"/>
              </a:rPr>
              <a:t>本期</a:t>
            </a:r>
            <a:r>
              <a:rPr lang="zh-CN" altLang="en-US" sz="1050" dirty="0">
                <a:solidFill>
                  <a:srgbClr val="374151"/>
                </a:solidFill>
                <a:latin typeface="Noto Sans SC"/>
                <a:ea typeface="Noto Sans SC"/>
                <a:cs typeface="Noto Sans SC"/>
                <a:sym typeface="Noto Sans SC"/>
              </a:rPr>
              <a:t>： </a:t>
            </a:r>
            <a:r>
              <a:rPr lang="en-US" altLang="zh-CN" sz="1600" b="1" dirty="0" smtClean="0">
                <a:solidFill>
                  <a:srgbClr val="F97316"/>
                </a:solidFill>
                <a:latin typeface="Noto Sans SC"/>
                <a:ea typeface="Noto Sans SC"/>
                <a:cs typeface="Noto Sans SC"/>
                <a:sym typeface="Noto Sans SC"/>
              </a:rPr>
              <a:t>99.7%</a:t>
            </a:r>
            <a:endParaRPr lang="en-US" sz="1200" dirty="0">
              <a:solidFill>
                <a:srgbClr val="374151"/>
              </a:solidFill>
              <a:latin typeface="Noto Sans SC"/>
              <a:ea typeface="Noto Sans SC"/>
              <a:cs typeface="Noto Sans SC"/>
            </a:endParaRPr>
          </a:p>
        </p:txBody>
      </p:sp>
      <p:sp>
        <p:nvSpPr>
          <p:cNvPr id="26" name="AutoShape 26"/>
          <p:cNvSpPr/>
          <p:nvPr/>
        </p:nvSpPr>
        <p:spPr>
          <a:xfrm>
            <a:off x="4889500" y="4762500"/>
            <a:ext cx="2413000" cy="254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r>
              <a:rPr lang="zh-CN" altLang="en-US" sz="1200" b="0" i="0" u="none" strike="noStrike" dirty="0">
                <a:solidFill>
                  <a:srgbClr val="6B7280"/>
                </a:solidFill>
                <a:latin typeface="Noto Sans SC"/>
                <a:ea typeface="Noto Sans SC"/>
                <a:cs typeface="Noto Sans SC"/>
                <a:sym typeface="Noto Sans SC"/>
              </a:rPr>
              <a:t>学习率</a:t>
            </a:r>
            <a:endParaRPr lang="en-US" sz="1100" dirty="0"/>
          </a:p>
        </p:txBody>
      </p:sp>
      <p:sp>
        <p:nvSpPr>
          <p:cNvPr id="29" name="AutoShape 29"/>
          <p:cNvSpPr/>
          <p:nvPr/>
        </p:nvSpPr>
        <p:spPr>
          <a:xfrm>
            <a:off x="8128000" y="1905000"/>
            <a:ext cx="3302000" cy="3429000"/>
          </a:xfrm>
          <a:prstGeom prst="roundRect">
            <a:avLst>
              <a:gd name="adj" fmla="val 4615"/>
            </a:avLst>
          </a:prstGeom>
          <a:solidFill>
            <a:srgbClr val="FFFFFF">
              <a:alpha val="100000"/>
            </a:srgbClr>
          </a:solidFill>
          <a:ln w="25400" cap="flat" cmpd="sng">
            <a:noFill/>
            <a:prstDash val="solid"/>
            <a:round/>
          </a:ln>
          <a:effectLst>
            <a:outerShdw blurRad="190500" dist="50800" dir="2700000" algn="tl" rotWithShape="0">
              <a:srgbClr val="000000">
                <a:alpha val="8000"/>
              </a:srgbClr>
            </a:outerShdw>
          </a:effectLst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30" name="Picture 3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8382000" y="2159000"/>
            <a:ext cx="355600" cy="355600"/>
          </a:xfrm>
          <a:prstGeom prst="rect">
            <a:avLst/>
          </a:prstGeom>
        </p:spPr>
      </p:pic>
      <p:sp>
        <p:nvSpPr>
          <p:cNvPr id="31" name="AutoShape 31"/>
          <p:cNvSpPr/>
          <p:nvPr/>
        </p:nvSpPr>
        <p:spPr>
          <a:xfrm>
            <a:off x="8890000" y="2159000"/>
            <a:ext cx="2286000" cy="381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r>
              <a:rPr lang="zh-CN" altLang="en-US" sz="1800" b="1" i="0" u="none" strike="noStrike" dirty="0" smtClean="0">
                <a:solidFill>
                  <a:srgbClr val="2563EB"/>
                </a:solidFill>
                <a:latin typeface="Noto Sans SC"/>
                <a:ea typeface="Noto Sans SC"/>
                <a:cs typeface="Noto Sans SC"/>
                <a:sym typeface="Noto Sans SC"/>
              </a:rPr>
              <a:t>合格率</a:t>
            </a:r>
            <a:endParaRPr lang="en-US" sz="1100" dirty="0"/>
          </a:p>
        </p:txBody>
      </p:sp>
      <p:cxnSp>
        <p:nvCxnSpPr>
          <p:cNvPr id="32" name="Connector 32"/>
          <p:cNvCxnSpPr/>
          <p:nvPr/>
        </p:nvCxnSpPr>
        <p:spPr>
          <a:xfrm rot="-15626">
            <a:off x="8382014" y="2724150"/>
            <a:ext cx="27940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F3F4F6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3" name="AutoShape 33"/>
          <p:cNvSpPr/>
          <p:nvPr/>
        </p:nvSpPr>
        <p:spPr>
          <a:xfrm>
            <a:off x="8382000" y="2984500"/>
            <a:ext cx="2794000" cy="1016000"/>
          </a:xfrm>
          <a:prstGeom prst="roundRect">
            <a:avLst>
              <a:gd name="adj" fmla="val 10000"/>
            </a:avLst>
          </a:prstGeom>
          <a:solidFill>
            <a:srgbClr val="EFF6FF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34" name="AutoShape 34"/>
          <p:cNvSpPr/>
          <p:nvPr/>
        </p:nvSpPr>
        <p:spPr>
          <a:xfrm>
            <a:off x="8572500" y="3111500"/>
            <a:ext cx="2413000" cy="4445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>
              <a:lnSpc>
                <a:spcPct val="125000"/>
              </a:lnSpc>
              <a:defRPr/>
            </a:pPr>
            <a:r>
              <a:rPr lang="zh-CN" altLang="en-US" sz="1200" dirty="0">
                <a:solidFill>
                  <a:srgbClr val="374151"/>
                </a:solidFill>
                <a:latin typeface="Noto Sans SC"/>
                <a:ea typeface="Noto Sans SC"/>
                <a:cs typeface="Noto Sans SC"/>
                <a:sym typeface="Noto Sans SC"/>
              </a:rPr>
              <a:t>上期：</a:t>
            </a:r>
            <a:r>
              <a:rPr lang="en-US" sz="1600" b="1" i="0" u="none" strike="noStrike" dirty="0" smtClean="0">
                <a:solidFill>
                  <a:srgbClr val="2563EB"/>
                </a:solidFill>
                <a:latin typeface="Noto Sans SC"/>
                <a:ea typeface="Noto Sans SC"/>
                <a:cs typeface="Noto Sans SC"/>
                <a:sym typeface="Noto Sans SC"/>
              </a:rPr>
              <a:t>2784</a:t>
            </a:r>
            <a:r>
              <a:rPr lang="en-US" altLang="zh-CN" sz="1600" dirty="0" smtClean="0">
                <a:solidFill>
                  <a:srgbClr val="374151"/>
                </a:solidFill>
                <a:latin typeface="Noto Sans SC"/>
                <a:ea typeface="Noto Sans SC"/>
                <a:cs typeface="Noto Sans SC"/>
                <a:sym typeface="Noto Sans SC"/>
              </a:rPr>
              <a:t> </a:t>
            </a:r>
            <a:r>
              <a:rPr lang="en-US" altLang="zh-CN" sz="1200" dirty="0">
                <a:solidFill>
                  <a:srgbClr val="374151"/>
                </a:solidFill>
                <a:latin typeface="Noto Sans SC"/>
                <a:ea typeface="Noto Sans SC"/>
                <a:cs typeface="Noto Sans SC"/>
                <a:sym typeface="Noto Sans SC"/>
              </a:rPr>
              <a:t>人</a:t>
            </a:r>
            <a:r>
              <a:rPr lang="zh-CN" altLang="en-US" sz="1200" dirty="0">
                <a:solidFill>
                  <a:srgbClr val="374151"/>
                </a:solidFill>
                <a:latin typeface="Noto Sans SC"/>
                <a:ea typeface="Noto Sans SC"/>
                <a:cs typeface="Noto Sans SC"/>
                <a:sym typeface="Noto Sans SC"/>
              </a:rPr>
              <a:t>，本期</a:t>
            </a:r>
            <a:r>
              <a:rPr lang="zh-CN" altLang="en-US" sz="1200" dirty="0" smtClean="0">
                <a:solidFill>
                  <a:srgbClr val="374151"/>
                </a:solidFill>
                <a:latin typeface="Noto Sans SC"/>
                <a:ea typeface="Noto Sans SC"/>
                <a:cs typeface="Noto Sans SC"/>
                <a:sym typeface="Noto Sans SC"/>
              </a:rPr>
              <a:t>：</a:t>
            </a:r>
            <a:r>
              <a:rPr lang="en-US" altLang="zh-CN" sz="1600" b="1" dirty="0">
                <a:solidFill>
                  <a:srgbClr val="2563EB"/>
                </a:solidFill>
                <a:latin typeface="Noto Sans SC"/>
                <a:ea typeface="Noto Sans SC"/>
                <a:cs typeface="Noto Sans SC"/>
                <a:sym typeface="Noto Sans SC"/>
              </a:rPr>
              <a:t>4206</a:t>
            </a:r>
            <a:r>
              <a:rPr lang="zh-CN" altLang="en-US" sz="1200" dirty="0" smtClean="0">
                <a:solidFill>
                  <a:srgbClr val="374151"/>
                </a:solidFill>
                <a:latin typeface="Noto Sans SC"/>
                <a:ea typeface="Noto Sans SC"/>
                <a:cs typeface="Noto Sans SC"/>
                <a:sym typeface="Noto Sans SC"/>
              </a:rPr>
              <a:t>人</a:t>
            </a:r>
            <a:endParaRPr lang="en-US" sz="1200" dirty="0">
              <a:solidFill>
                <a:srgbClr val="374151"/>
              </a:solidFill>
              <a:latin typeface="Noto Sans SC"/>
              <a:ea typeface="Noto Sans SC"/>
              <a:cs typeface="Noto Sans SC"/>
            </a:endParaRPr>
          </a:p>
        </p:txBody>
      </p:sp>
      <p:sp>
        <p:nvSpPr>
          <p:cNvPr id="35" name="AutoShape 35"/>
          <p:cNvSpPr/>
          <p:nvPr/>
        </p:nvSpPr>
        <p:spPr>
          <a:xfrm>
            <a:off x="8572500" y="3619500"/>
            <a:ext cx="2413000" cy="254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r>
              <a:rPr lang="zh-CN" altLang="en-US" sz="1200" b="0" i="0" u="none" strike="noStrike" dirty="0">
                <a:solidFill>
                  <a:srgbClr val="6B7280"/>
                </a:solidFill>
                <a:latin typeface="Noto Sans SC"/>
                <a:ea typeface="Noto Sans SC"/>
                <a:cs typeface="Noto Sans SC"/>
                <a:sym typeface="Noto Sans SC"/>
              </a:rPr>
              <a:t>合格人数</a:t>
            </a:r>
            <a:endParaRPr lang="en-US" sz="1100" dirty="0"/>
          </a:p>
        </p:txBody>
      </p:sp>
      <p:sp>
        <p:nvSpPr>
          <p:cNvPr id="36" name="AutoShape 36"/>
          <p:cNvSpPr/>
          <p:nvPr/>
        </p:nvSpPr>
        <p:spPr>
          <a:xfrm>
            <a:off x="8382000" y="4127500"/>
            <a:ext cx="2794000" cy="1016000"/>
          </a:xfrm>
          <a:prstGeom prst="roundRect">
            <a:avLst>
              <a:gd name="adj" fmla="val 10000"/>
            </a:avLst>
          </a:prstGeom>
          <a:solidFill>
            <a:srgbClr val="EFF6FF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37" name="AutoShape 37"/>
          <p:cNvSpPr/>
          <p:nvPr/>
        </p:nvSpPr>
        <p:spPr>
          <a:xfrm>
            <a:off x="8572500" y="4254500"/>
            <a:ext cx="2413000" cy="4445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>
              <a:lnSpc>
                <a:spcPct val="125000"/>
              </a:lnSpc>
              <a:defRPr/>
            </a:pPr>
            <a:r>
              <a:rPr lang="zh-CN" altLang="en-US" sz="1200" dirty="0">
                <a:solidFill>
                  <a:srgbClr val="374151"/>
                </a:solidFill>
                <a:latin typeface="Noto Sans SC"/>
                <a:ea typeface="Noto Sans SC"/>
                <a:cs typeface="Noto Sans SC"/>
                <a:sym typeface="Noto Sans SC"/>
              </a:rPr>
              <a:t>上期</a:t>
            </a:r>
            <a:r>
              <a:rPr lang="zh-CN" altLang="en-US" sz="1200" dirty="0" smtClean="0">
                <a:solidFill>
                  <a:srgbClr val="374151"/>
                </a:solidFill>
                <a:latin typeface="Noto Sans SC"/>
                <a:ea typeface="Noto Sans SC"/>
                <a:cs typeface="Noto Sans SC"/>
                <a:sym typeface="Noto Sans SC"/>
              </a:rPr>
              <a:t>：</a:t>
            </a:r>
            <a:r>
              <a:rPr lang="en-US" altLang="zh-CN" sz="1600" b="1" dirty="0">
                <a:solidFill>
                  <a:srgbClr val="2563EB"/>
                </a:solidFill>
                <a:latin typeface="Noto Sans SC"/>
                <a:ea typeface="Noto Sans SC"/>
                <a:cs typeface="Noto Sans SC"/>
                <a:sym typeface="Noto Sans SC"/>
              </a:rPr>
              <a:t>60%</a:t>
            </a:r>
            <a:r>
              <a:rPr lang="zh-CN" altLang="en-US" sz="1200" dirty="0" smtClean="0">
                <a:solidFill>
                  <a:srgbClr val="374151"/>
                </a:solidFill>
                <a:latin typeface="Noto Sans SC"/>
                <a:ea typeface="Noto Sans SC"/>
                <a:cs typeface="Noto Sans SC"/>
                <a:sym typeface="Noto Sans SC"/>
              </a:rPr>
              <a:t>，</a:t>
            </a:r>
            <a:r>
              <a:rPr lang="zh-CN" altLang="en-US" sz="1200" dirty="0">
                <a:solidFill>
                  <a:srgbClr val="374151"/>
                </a:solidFill>
                <a:latin typeface="Noto Sans SC"/>
                <a:ea typeface="Noto Sans SC"/>
                <a:cs typeface="Noto Sans SC"/>
                <a:sym typeface="Noto Sans SC"/>
              </a:rPr>
              <a:t>本期</a:t>
            </a:r>
            <a:r>
              <a:rPr lang="zh-CN" altLang="en-US" sz="1200" dirty="0" smtClean="0">
                <a:solidFill>
                  <a:srgbClr val="374151"/>
                </a:solidFill>
                <a:latin typeface="Noto Sans SC"/>
                <a:ea typeface="Noto Sans SC"/>
                <a:cs typeface="Noto Sans SC"/>
                <a:sym typeface="Noto Sans SC"/>
              </a:rPr>
              <a:t>：</a:t>
            </a:r>
            <a:r>
              <a:rPr lang="en-US" altLang="zh-CN" sz="1200" b="1" dirty="0">
                <a:solidFill>
                  <a:srgbClr val="2563EB"/>
                </a:solidFill>
                <a:latin typeface="Noto Sans SC"/>
                <a:ea typeface="Noto Sans SC"/>
                <a:cs typeface="Noto Sans SC"/>
                <a:sym typeface="Noto Sans SC"/>
              </a:rPr>
              <a:t> </a:t>
            </a:r>
            <a:r>
              <a:rPr lang="en-US" altLang="zh-CN" sz="1600" b="1" dirty="0">
                <a:solidFill>
                  <a:srgbClr val="2563EB"/>
                </a:solidFill>
                <a:latin typeface="Noto Sans SC"/>
                <a:ea typeface="Noto Sans SC"/>
                <a:cs typeface="Noto Sans SC"/>
                <a:sym typeface="Noto Sans SC"/>
              </a:rPr>
              <a:t>90.7%</a:t>
            </a:r>
            <a:endParaRPr lang="en-US" sz="1600" dirty="0">
              <a:solidFill>
                <a:srgbClr val="374151"/>
              </a:solidFill>
              <a:latin typeface="Noto Sans SC"/>
              <a:ea typeface="Noto Sans SC"/>
              <a:cs typeface="Noto Sans SC"/>
            </a:endParaRPr>
          </a:p>
        </p:txBody>
      </p:sp>
      <p:sp>
        <p:nvSpPr>
          <p:cNvPr id="38" name="AutoShape 38"/>
          <p:cNvSpPr/>
          <p:nvPr/>
        </p:nvSpPr>
        <p:spPr>
          <a:xfrm>
            <a:off x="8572500" y="4762500"/>
            <a:ext cx="2413000" cy="254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r>
              <a:rPr lang="zh-CN" altLang="en-US" sz="1200" b="0" i="0" u="none" strike="noStrike" dirty="0">
                <a:solidFill>
                  <a:srgbClr val="6B7280"/>
                </a:solidFill>
                <a:latin typeface="Noto Sans SC"/>
                <a:ea typeface="Noto Sans SC"/>
                <a:cs typeface="Noto Sans SC"/>
                <a:sym typeface="Noto Sans SC"/>
              </a:rPr>
              <a:t>合格率</a:t>
            </a:r>
            <a:endParaRPr lang="en-US" sz="1100" dirty="0"/>
          </a:p>
        </p:txBody>
      </p:sp>
      <p:sp>
        <p:nvSpPr>
          <p:cNvPr id="42" name="AutoShape 13"/>
          <p:cNvSpPr/>
          <p:nvPr/>
        </p:nvSpPr>
        <p:spPr>
          <a:xfrm>
            <a:off x="1143000" y="5334000"/>
            <a:ext cx="2413000" cy="4445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r>
              <a:rPr lang="zh-CN" altLang="en-US" sz="1200" dirty="0">
                <a:solidFill>
                  <a:srgbClr val="374151"/>
                </a:solidFill>
                <a:latin typeface="Noto Sans SC"/>
                <a:ea typeface="Noto Sans SC"/>
                <a:cs typeface="Noto Sans SC"/>
                <a:sym typeface="Noto Sans SC"/>
              </a:rPr>
              <a:t>上期：</a:t>
            </a:r>
            <a:r>
              <a:rPr lang="en-US" sz="1600" b="1" dirty="0">
                <a:solidFill>
                  <a:srgbClr val="2563EB"/>
                </a:solidFill>
                <a:latin typeface="Noto Sans SC"/>
                <a:ea typeface="Noto Sans SC"/>
                <a:cs typeface="Noto Sans SC"/>
                <a:sym typeface="Noto Sans SC"/>
              </a:rPr>
              <a:t>98.7</a:t>
            </a:r>
            <a:r>
              <a:rPr lang="en-US" sz="1600" b="1" dirty="0" smtClean="0">
                <a:solidFill>
                  <a:srgbClr val="2563EB"/>
                </a:solidFill>
                <a:latin typeface="Noto Sans SC"/>
                <a:ea typeface="Noto Sans SC"/>
                <a:cs typeface="Noto Sans SC"/>
                <a:sym typeface="Noto Sans SC"/>
              </a:rPr>
              <a:t>%</a:t>
            </a:r>
            <a:r>
              <a:rPr lang="zh-CN" altLang="en-US" sz="1200" dirty="0">
                <a:solidFill>
                  <a:srgbClr val="374151"/>
                </a:solidFill>
                <a:latin typeface="Noto Sans SC"/>
                <a:ea typeface="Noto Sans SC"/>
                <a:cs typeface="Noto Sans SC"/>
                <a:sym typeface="Noto Sans SC"/>
              </a:rPr>
              <a:t>，本期：</a:t>
            </a:r>
            <a:r>
              <a:rPr lang="en-US" altLang="zh-CN" sz="1600" b="1" dirty="0" smtClean="0">
                <a:solidFill>
                  <a:srgbClr val="2563EB"/>
                </a:solidFill>
                <a:latin typeface="Noto Sans SC"/>
                <a:ea typeface="Noto Sans SC"/>
                <a:cs typeface="Noto Sans SC"/>
                <a:sym typeface="Noto Sans SC"/>
              </a:rPr>
              <a:t>99.8%</a:t>
            </a:r>
            <a:endParaRPr lang="en-US" sz="1600" b="1" dirty="0">
              <a:solidFill>
                <a:srgbClr val="2563EB"/>
              </a:solidFill>
              <a:latin typeface="Noto Sans SC"/>
              <a:ea typeface="Noto Sans SC"/>
              <a:cs typeface="Noto Sans SC"/>
            </a:endParaRPr>
          </a:p>
        </p:txBody>
      </p:sp>
      <p:sp>
        <p:nvSpPr>
          <p:cNvPr id="44" name="AutoShape 14"/>
          <p:cNvSpPr/>
          <p:nvPr/>
        </p:nvSpPr>
        <p:spPr>
          <a:xfrm>
            <a:off x="1206500" y="5877589"/>
            <a:ext cx="2413000" cy="254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r>
              <a:rPr lang="zh-CN" altLang="en-US" sz="1200" b="0" i="0" u="none" strike="noStrike" dirty="0">
                <a:solidFill>
                  <a:srgbClr val="6B7280"/>
                </a:solidFill>
                <a:latin typeface="Noto Sans SC"/>
                <a:ea typeface="Noto Sans SC"/>
                <a:cs typeface="Noto Sans SC"/>
                <a:sym typeface="Noto Sans SC"/>
              </a:rPr>
              <a:t>登录率</a:t>
            </a:r>
            <a:endParaRPr lang="en-US" altLang="zh-CN" sz="1200" b="0" i="0" u="none" strike="noStrike" dirty="0">
              <a:solidFill>
                <a:srgbClr val="6B7280"/>
              </a:solidFill>
              <a:latin typeface="Noto Sans SC"/>
              <a:ea typeface="Noto Sans SC"/>
              <a:cs typeface="Noto Sans SC"/>
              <a:sym typeface="Noto Sans SC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4"/>
          <p:cNvPicPr>
            <a:picLocks noChangeAspect="1"/>
          </p:cNvPicPr>
          <p:nvPr/>
        </p:nvPicPr>
        <p:blipFill>
          <a:blip r:embed="rId4"/>
          <a:srcRect l="20160" r="20160"/>
          <a:stretch>
            <a:fillRect/>
          </a:stretch>
        </p:blipFill>
        <p:spPr>
          <a:xfrm>
            <a:off x="446513" y="1422400"/>
            <a:ext cx="4295274" cy="4800600"/>
          </a:xfrm>
          <a:prstGeom prst="roundRect">
            <a:avLst>
              <a:gd name="adj" fmla="val 4705"/>
            </a:avLst>
          </a:prstGeom>
          <a:noFill/>
          <a:ln w="25400" cap="flat" cmpd="sng">
            <a:noFill/>
            <a:prstDash val="solid"/>
            <a:round/>
          </a:ln>
          <a:effectLst>
            <a:outerShdw blurRad="254000" dist="76200" dir="2700000" algn="tl" rotWithShape="0">
              <a:srgbClr val="000000">
                <a:alpha val="12000"/>
              </a:srgbClr>
            </a:outerShdw>
          </a:effectLst>
        </p:spPr>
      </p:pic>
      <p:sp>
        <p:nvSpPr>
          <p:cNvPr id="2" name="AutoShape 2"/>
          <p:cNvSpPr/>
          <p:nvPr/>
        </p:nvSpPr>
        <p:spPr>
          <a:xfrm>
            <a:off x="0" y="0"/>
            <a:ext cx="12192000" cy="6858000"/>
          </a:xfrm>
          <a:prstGeom prst="roundRect">
            <a:avLst>
              <a:gd name="adj" fmla="val 0"/>
            </a:avLst>
          </a:prstGeom>
          <a:solidFill>
            <a:srgbClr val="FFFFFF">
              <a:alpha val="7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3" name="AutoShape 3"/>
          <p:cNvSpPr/>
          <p:nvPr/>
        </p:nvSpPr>
        <p:spPr>
          <a:xfrm>
            <a:off x="762000" y="635000"/>
            <a:ext cx="10668000" cy="508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r>
              <a:rPr lang="zh-CN" altLang="en-US" sz="2400" b="1" dirty="0">
                <a:solidFill>
                  <a:srgbClr val="374151"/>
                </a:solidFill>
                <a:latin typeface="Noto Sans SC"/>
                <a:sym typeface="Noto Sans SC"/>
              </a:rPr>
              <a:t>五、下一步工作</a:t>
            </a:r>
            <a:endParaRPr lang="en-US" sz="1100" dirty="0"/>
          </a:p>
        </p:txBody>
      </p:sp>
      <p:sp>
        <p:nvSpPr>
          <p:cNvPr id="4" name="AutoShape 4"/>
          <p:cNvSpPr/>
          <p:nvPr/>
        </p:nvSpPr>
        <p:spPr>
          <a:xfrm>
            <a:off x="3809987" y="1422400"/>
            <a:ext cx="3987209" cy="4800600"/>
          </a:xfrm>
          <a:prstGeom prst="roundRect">
            <a:avLst>
              <a:gd name="adj" fmla="val 3157"/>
            </a:avLst>
          </a:prstGeom>
          <a:solidFill>
            <a:srgbClr val="FFFFFF">
              <a:alpha val="95000"/>
            </a:srgbClr>
          </a:solidFill>
          <a:ln w="25400" cap="flat" cmpd="sng">
            <a:noFill/>
            <a:prstDash val="solid"/>
            <a:round/>
          </a:ln>
          <a:effectLst>
            <a:outerShdw blurRad="203200" dist="50800" dir="2700000" algn="tl" rotWithShape="0">
              <a:srgbClr val="000000">
                <a:alpha val="8000"/>
              </a:srgbClr>
            </a:outerShdw>
          </a:effectLst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3936399" y="1651000"/>
            <a:ext cx="406400" cy="406400"/>
          </a:xfrm>
          <a:prstGeom prst="rect">
            <a:avLst/>
          </a:prstGeom>
        </p:spPr>
      </p:pic>
      <p:sp>
        <p:nvSpPr>
          <p:cNvPr id="6" name="AutoShape 6"/>
          <p:cNvSpPr/>
          <p:nvPr/>
        </p:nvSpPr>
        <p:spPr>
          <a:xfrm>
            <a:off x="4444399" y="1651000"/>
            <a:ext cx="3104708" cy="4064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>
              <a:lnSpc>
                <a:spcPct val="125000"/>
              </a:lnSpc>
              <a:defRPr/>
            </a:pPr>
            <a:r>
              <a:rPr lang="zh-CN" altLang="en-US" sz="1800" b="1" dirty="0" smtClean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考核发证（</a:t>
            </a:r>
            <a:r>
              <a:rPr lang="en-US" altLang="zh-CN" sz="18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5</a:t>
            </a:r>
            <a:r>
              <a:rPr lang="zh-CN" altLang="en-US" sz="18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月</a:t>
            </a:r>
            <a:r>
              <a:rPr lang="en-US" altLang="zh-CN" sz="18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11</a:t>
            </a:r>
            <a:r>
              <a:rPr lang="zh-CN" altLang="en-US" sz="18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日</a:t>
            </a:r>
            <a:r>
              <a:rPr lang="en-US" altLang="zh-CN" sz="18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-5</a:t>
            </a:r>
            <a:r>
              <a:rPr lang="zh-CN" altLang="en-US" sz="18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月</a:t>
            </a:r>
            <a:r>
              <a:rPr lang="en-US" altLang="zh-CN" sz="18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20</a:t>
            </a:r>
            <a:r>
              <a:rPr lang="zh-CN" altLang="en-US" sz="18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日）</a:t>
            </a:r>
          </a:p>
        </p:txBody>
      </p:sp>
      <p:sp>
        <p:nvSpPr>
          <p:cNvPr id="7" name="AutoShape 7"/>
          <p:cNvSpPr/>
          <p:nvPr/>
        </p:nvSpPr>
        <p:spPr>
          <a:xfrm>
            <a:off x="4021467" y="2286000"/>
            <a:ext cx="3527647" cy="1079500"/>
          </a:xfrm>
          <a:prstGeom prst="roundRect">
            <a:avLst>
              <a:gd name="adj" fmla="val 9411"/>
            </a:avLst>
          </a:prstGeom>
          <a:solidFill>
            <a:srgbClr val="F9FAFB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8" name="AutoShape 8"/>
          <p:cNvSpPr/>
          <p:nvPr/>
        </p:nvSpPr>
        <p:spPr>
          <a:xfrm>
            <a:off x="3936391" y="2286000"/>
            <a:ext cx="76200" cy="1079500"/>
          </a:xfrm>
          <a:prstGeom prst="roundRect">
            <a:avLst>
              <a:gd name="adj" fmla="val 0"/>
            </a:avLst>
          </a:prstGeom>
          <a:solidFill>
            <a:srgbClr val="2563EB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10" name="AutoShape 10"/>
          <p:cNvSpPr/>
          <p:nvPr/>
        </p:nvSpPr>
        <p:spPr>
          <a:xfrm>
            <a:off x="4107712" y="2292852"/>
            <a:ext cx="3448503" cy="1059948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>
              <a:lnSpc>
                <a:spcPct val="150000"/>
              </a:lnSpc>
              <a:defRPr/>
            </a:pPr>
            <a:r>
              <a:rPr lang="zh-CN" altLang="zh-CN" dirty="0"/>
              <a:t>对参训教师的结业情况进行</a:t>
            </a:r>
            <a:r>
              <a:rPr lang="zh-CN" altLang="zh-CN" dirty="0" smtClean="0"/>
              <a:t>考评</a:t>
            </a:r>
            <a:r>
              <a:rPr lang="zh-CN" altLang="en-US" dirty="0" smtClean="0"/>
              <a:t>，</a:t>
            </a:r>
            <a:r>
              <a:rPr lang="zh-CN" altLang="zh-CN" dirty="0" smtClean="0"/>
              <a:t>发放</a:t>
            </a:r>
            <a:r>
              <a:rPr lang="zh-CN" altLang="zh-CN" dirty="0"/>
              <a:t>结业</a:t>
            </a:r>
            <a:r>
              <a:rPr lang="zh-CN" altLang="zh-CN" dirty="0" smtClean="0"/>
              <a:t>证书</a:t>
            </a:r>
            <a:r>
              <a:rPr lang="zh-CN" altLang="en-US" dirty="0" smtClean="0"/>
              <a:t>。</a:t>
            </a:r>
            <a:endParaRPr lang="zh-CN" altLang="zh-CN" dirty="0"/>
          </a:p>
        </p:txBody>
      </p:sp>
      <p:sp>
        <p:nvSpPr>
          <p:cNvPr id="11" name="AutoShape 11"/>
          <p:cNvSpPr/>
          <p:nvPr/>
        </p:nvSpPr>
        <p:spPr>
          <a:xfrm>
            <a:off x="4021460" y="3556000"/>
            <a:ext cx="3527647" cy="1079500"/>
          </a:xfrm>
          <a:prstGeom prst="roundRect">
            <a:avLst>
              <a:gd name="adj" fmla="val 9411"/>
            </a:avLst>
          </a:prstGeom>
          <a:solidFill>
            <a:srgbClr val="F9FAFB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12" name="AutoShape 12"/>
          <p:cNvSpPr/>
          <p:nvPr/>
        </p:nvSpPr>
        <p:spPr>
          <a:xfrm>
            <a:off x="3931650" y="3557922"/>
            <a:ext cx="76200" cy="1079500"/>
          </a:xfrm>
          <a:prstGeom prst="roundRect">
            <a:avLst>
              <a:gd name="adj" fmla="val 0"/>
            </a:avLst>
          </a:prstGeom>
          <a:solidFill>
            <a:srgbClr val="3B82F6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13" name="AutoShape 13"/>
          <p:cNvSpPr/>
          <p:nvPr/>
        </p:nvSpPr>
        <p:spPr>
          <a:xfrm>
            <a:off x="1270000" y="3683000"/>
            <a:ext cx="4318000" cy="3048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endParaRPr lang="en-US" sz="1100" dirty="0"/>
          </a:p>
        </p:txBody>
      </p:sp>
      <p:sp>
        <p:nvSpPr>
          <p:cNvPr id="14" name="AutoShape 14"/>
          <p:cNvSpPr/>
          <p:nvPr/>
        </p:nvSpPr>
        <p:spPr>
          <a:xfrm>
            <a:off x="4119512" y="3556000"/>
            <a:ext cx="3429596" cy="10668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>
              <a:lnSpc>
                <a:spcPct val="150000"/>
              </a:lnSpc>
              <a:defRPr/>
            </a:pPr>
            <a:r>
              <a:rPr lang="zh-CN" altLang="zh-CN" dirty="0" smtClean="0"/>
              <a:t>评选</a:t>
            </a:r>
            <a:r>
              <a:rPr lang="zh-CN" altLang="zh-CN" dirty="0"/>
              <a:t>优秀参训教</a:t>
            </a:r>
            <a:r>
              <a:rPr lang="zh-CN" altLang="zh-CN" dirty="0" smtClean="0"/>
              <a:t>师</a:t>
            </a:r>
            <a:r>
              <a:rPr lang="zh-CN" altLang="en-US" dirty="0" smtClean="0"/>
              <a:t>，发放</a:t>
            </a:r>
            <a:r>
              <a:rPr lang="zh-CN" altLang="zh-CN" dirty="0"/>
              <a:t>荣誉</a:t>
            </a:r>
            <a:r>
              <a:rPr lang="zh-CN" altLang="zh-CN" dirty="0"/>
              <a:t>证书</a:t>
            </a:r>
            <a:r>
              <a:rPr lang="zh-CN" altLang="zh-CN" dirty="0" smtClean="0"/>
              <a:t>。</a:t>
            </a:r>
            <a:endParaRPr lang="en-US" altLang="zh-CN" sz="1100" dirty="0"/>
          </a:p>
        </p:txBody>
      </p:sp>
      <p:sp>
        <p:nvSpPr>
          <p:cNvPr id="15" name="AutoShape 15"/>
          <p:cNvSpPr/>
          <p:nvPr/>
        </p:nvSpPr>
        <p:spPr>
          <a:xfrm>
            <a:off x="4025596" y="4826000"/>
            <a:ext cx="3502247" cy="1079500"/>
          </a:xfrm>
          <a:prstGeom prst="roundRect">
            <a:avLst>
              <a:gd name="adj" fmla="val 9411"/>
            </a:avLst>
          </a:prstGeom>
          <a:solidFill>
            <a:srgbClr val="F9FAFB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16" name="AutoShape 16"/>
          <p:cNvSpPr/>
          <p:nvPr/>
        </p:nvSpPr>
        <p:spPr>
          <a:xfrm>
            <a:off x="3943479" y="4826000"/>
            <a:ext cx="76200" cy="1079500"/>
          </a:xfrm>
          <a:prstGeom prst="roundRect">
            <a:avLst>
              <a:gd name="adj" fmla="val 0"/>
            </a:avLst>
          </a:prstGeom>
          <a:solidFill>
            <a:srgbClr val="60A5FA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17" name="AutoShape 17"/>
          <p:cNvSpPr/>
          <p:nvPr/>
        </p:nvSpPr>
        <p:spPr>
          <a:xfrm>
            <a:off x="1270000" y="4635500"/>
            <a:ext cx="4318000" cy="4445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>
              <a:lnSpc>
                <a:spcPct val="125000"/>
              </a:lnSpc>
              <a:defRPr/>
            </a:pPr>
            <a:endParaRPr lang="en-US" sz="1100" dirty="0"/>
          </a:p>
        </p:txBody>
      </p:sp>
      <p:sp>
        <p:nvSpPr>
          <p:cNvPr id="18" name="AutoShape 18"/>
          <p:cNvSpPr/>
          <p:nvPr/>
        </p:nvSpPr>
        <p:spPr>
          <a:xfrm>
            <a:off x="4144912" y="4864100"/>
            <a:ext cx="3404196" cy="103567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>
              <a:lnSpc>
                <a:spcPct val="150000"/>
              </a:lnSpc>
              <a:defRPr/>
            </a:pPr>
            <a:r>
              <a:rPr lang="zh-CN" altLang="zh-CN" dirty="0"/>
              <a:t>评选</a:t>
            </a:r>
            <a:r>
              <a:rPr lang="zh-CN" altLang="zh-CN" dirty="0" smtClean="0"/>
              <a:t>优秀</a:t>
            </a:r>
            <a:r>
              <a:rPr lang="zh-CN" altLang="zh-CN" dirty="0"/>
              <a:t>班级辅导</a:t>
            </a:r>
            <a:r>
              <a:rPr lang="zh-CN" altLang="zh-CN" dirty="0" smtClean="0"/>
              <a:t>者</a:t>
            </a:r>
            <a:r>
              <a:rPr lang="zh-CN" altLang="en-US" dirty="0" smtClean="0"/>
              <a:t>，</a:t>
            </a:r>
            <a:r>
              <a:rPr lang="zh-CN" altLang="en-US" dirty="0"/>
              <a:t>发放</a:t>
            </a:r>
            <a:r>
              <a:rPr lang="zh-CN" altLang="zh-CN" dirty="0"/>
              <a:t>荣誉证书</a:t>
            </a:r>
            <a:r>
              <a:rPr lang="zh-CN" altLang="zh-CN" dirty="0" smtClean="0"/>
              <a:t>。</a:t>
            </a:r>
            <a:endParaRPr lang="zh-CN" altLang="zh-CN" dirty="0"/>
          </a:p>
        </p:txBody>
      </p:sp>
      <p:sp>
        <p:nvSpPr>
          <p:cNvPr id="19" name="AutoShape 19"/>
          <p:cNvSpPr/>
          <p:nvPr/>
        </p:nvSpPr>
        <p:spPr>
          <a:xfrm>
            <a:off x="8165807" y="1422400"/>
            <a:ext cx="3353981" cy="4826000"/>
          </a:xfrm>
          <a:prstGeom prst="roundRect">
            <a:avLst>
              <a:gd name="adj" fmla="val 3157"/>
            </a:avLst>
          </a:prstGeom>
          <a:solidFill>
            <a:srgbClr val="FFFFFF">
              <a:alpha val="95000"/>
            </a:srgbClr>
          </a:solidFill>
          <a:ln w="25400" cap="flat" cmpd="sng">
            <a:noFill/>
            <a:prstDash val="solid"/>
            <a:round/>
          </a:ln>
          <a:effectLst>
            <a:outerShdw blurRad="203200" dist="50800" dir="2700000" algn="tl" rotWithShape="0">
              <a:srgbClr val="000000">
                <a:alpha val="8000"/>
              </a:srgbClr>
            </a:outerShdw>
          </a:effectLst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20" name="Picture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8233129" y="1666714"/>
            <a:ext cx="406400" cy="406400"/>
          </a:xfrm>
          <a:prstGeom prst="rect">
            <a:avLst/>
          </a:prstGeom>
        </p:spPr>
      </p:pic>
      <p:sp>
        <p:nvSpPr>
          <p:cNvPr id="21" name="AutoShape 21"/>
          <p:cNvSpPr/>
          <p:nvPr/>
        </p:nvSpPr>
        <p:spPr>
          <a:xfrm>
            <a:off x="8683835" y="1646861"/>
            <a:ext cx="2825307" cy="4064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>
              <a:lnSpc>
                <a:spcPct val="125000"/>
              </a:lnSpc>
              <a:defRPr/>
            </a:pPr>
            <a:r>
              <a:rPr lang="zh-CN" altLang="en-US" sz="18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总结阶段（</a:t>
            </a:r>
            <a:r>
              <a:rPr lang="en-US" altLang="zh-CN" sz="18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6</a:t>
            </a:r>
            <a:r>
              <a:rPr lang="zh-CN" altLang="en-US" sz="18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月</a:t>
            </a:r>
            <a:r>
              <a:rPr lang="en-US" altLang="zh-CN" sz="18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30</a:t>
            </a:r>
            <a:r>
              <a:rPr lang="zh-CN" altLang="en-US" sz="18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日前）</a:t>
            </a:r>
          </a:p>
        </p:txBody>
      </p:sp>
      <p:sp>
        <p:nvSpPr>
          <p:cNvPr id="22" name="AutoShape 22"/>
          <p:cNvSpPr/>
          <p:nvPr/>
        </p:nvSpPr>
        <p:spPr>
          <a:xfrm>
            <a:off x="8158706" y="2285999"/>
            <a:ext cx="3226982" cy="1348411"/>
          </a:xfrm>
          <a:prstGeom prst="roundRect">
            <a:avLst>
              <a:gd name="adj" fmla="val 9411"/>
            </a:avLst>
          </a:prstGeom>
          <a:solidFill>
            <a:srgbClr val="EFF6FF">
              <a:alpha val="8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24" name="AutoShape 24"/>
          <p:cNvSpPr/>
          <p:nvPr/>
        </p:nvSpPr>
        <p:spPr>
          <a:xfrm>
            <a:off x="8233129" y="2292852"/>
            <a:ext cx="3152559" cy="1341558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zh-CN" dirty="0"/>
              <a:t>挖掘、整理培训过程的优秀成果和典型案例</a:t>
            </a:r>
            <a:r>
              <a:rPr lang="zh-CN" altLang="en-US" dirty="0"/>
              <a:t>。</a:t>
            </a:r>
            <a:endParaRPr lang="en-US" altLang="zh-CN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zh-CN" dirty="0"/>
              <a:t>提炼、汇编成册</a:t>
            </a:r>
            <a:r>
              <a:rPr lang="zh-CN" altLang="en-US" dirty="0"/>
              <a:t>。</a:t>
            </a:r>
            <a:endParaRPr lang="en-US" altLang="zh-CN" sz="1100" dirty="0"/>
          </a:p>
        </p:txBody>
      </p:sp>
      <p:sp>
        <p:nvSpPr>
          <p:cNvPr id="26" name="AutoShape 26"/>
          <p:cNvSpPr/>
          <p:nvPr/>
        </p:nvSpPr>
        <p:spPr>
          <a:xfrm>
            <a:off x="8158706" y="3874001"/>
            <a:ext cx="3226983" cy="1197136"/>
          </a:xfrm>
          <a:prstGeom prst="roundRect">
            <a:avLst>
              <a:gd name="adj" fmla="val 8421"/>
            </a:avLst>
          </a:prstGeom>
          <a:solidFill>
            <a:srgbClr val="EFF6FF">
              <a:alpha val="8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28" name="AutoShape 28"/>
          <p:cNvSpPr/>
          <p:nvPr/>
        </p:nvSpPr>
        <p:spPr>
          <a:xfrm>
            <a:off x="8233129" y="3913810"/>
            <a:ext cx="3152559" cy="116619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zh-CN" dirty="0"/>
              <a:t>进行项目自评，撰写总结报告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zh-CN" dirty="0" smtClean="0"/>
              <a:t>接受</a:t>
            </a:r>
            <a:r>
              <a:rPr lang="zh-CN" altLang="zh-CN" dirty="0"/>
              <a:t>师训主管部门评估；</a:t>
            </a:r>
            <a:endParaRPr lang="en-US" altLang="zh-CN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zh-CN" dirty="0"/>
              <a:t>开展训后跟踪指导工作。</a:t>
            </a:r>
            <a:endParaRPr lang="en-US" altLang="zh-CN" sz="1100" dirty="0"/>
          </a:p>
        </p:txBody>
      </p:sp>
      <p:sp>
        <p:nvSpPr>
          <p:cNvPr id="29" name="AutoShape 29"/>
          <p:cNvSpPr/>
          <p:nvPr/>
        </p:nvSpPr>
        <p:spPr>
          <a:xfrm>
            <a:off x="7239000" y="4368800"/>
            <a:ext cx="3810000" cy="3302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00000"/>
              </a:lnSpc>
              <a:defRPr/>
            </a:pPr>
            <a:endParaRPr lang="en-US" sz="1100" dirty="0"/>
          </a:p>
        </p:txBody>
      </p:sp>
      <p:sp>
        <p:nvSpPr>
          <p:cNvPr id="32" name="AutoShape 32"/>
          <p:cNvSpPr/>
          <p:nvPr/>
        </p:nvSpPr>
        <p:spPr>
          <a:xfrm>
            <a:off x="7239000" y="5080000"/>
            <a:ext cx="3810000" cy="3048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endParaRPr lang="en-US" sz="1100" dirty="0"/>
          </a:p>
        </p:txBody>
      </p:sp>
      <p:sp>
        <p:nvSpPr>
          <p:cNvPr id="33" name="AutoShape 33"/>
          <p:cNvSpPr/>
          <p:nvPr/>
        </p:nvSpPr>
        <p:spPr>
          <a:xfrm>
            <a:off x="7239000" y="5461000"/>
            <a:ext cx="3810000" cy="381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00000"/>
              </a:lnSpc>
              <a:defRPr/>
            </a:pP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392061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48000"/>
                    </a14:imgEffect>
                    <a14:imgEffect>
                      <a14:brightnessContrast bright="1000" contrast="8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/>
          <p:cNvSpPr/>
          <p:nvPr/>
        </p:nvSpPr>
        <p:spPr>
          <a:xfrm>
            <a:off x="1016000" y="1651000"/>
            <a:ext cx="3810000" cy="3048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endParaRPr lang="en-US" sz="1100" dirty="0"/>
          </a:p>
        </p:txBody>
      </p:sp>
      <p:sp>
        <p:nvSpPr>
          <p:cNvPr id="4" name="AutoShape 4"/>
          <p:cNvSpPr/>
          <p:nvPr/>
        </p:nvSpPr>
        <p:spPr>
          <a:xfrm>
            <a:off x="0" y="2044569"/>
            <a:ext cx="12192000" cy="2903110"/>
          </a:xfrm>
          <a:prstGeom prst="rect">
            <a:avLst/>
          </a:prstGeom>
          <a:solidFill>
            <a:schemeClr val="bg2">
              <a:lumMod val="20000"/>
              <a:lumOff val="80000"/>
              <a:alpha val="51000"/>
            </a:schemeClr>
          </a:solidFill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algn="ctr" eaLnBrk="0" hangingPunct="0">
              <a:spcAft>
                <a:spcPts val="2400"/>
              </a:spcAft>
            </a:pPr>
            <a:r>
              <a:rPr lang="zh-CN" altLang="en-US" sz="4000" b="1" dirty="0">
                <a:solidFill>
                  <a:schemeClr val="accent1">
                    <a:lumMod val="75000"/>
                  </a:schemeClr>
                </a:solidFill>
                <a:sym typeface="Noto Sans SC"/>
              </a:rPr>
              <a:t>谢谢观看</a:t>
            </a:r>
            <a:endParaRPr lang="en-US" altLang="zh-CN" sz="4000" b="1" dirty="0">
              <a:solidFill>
                <a:schemeClr val="accent1">
                  <a:lumMod val="75000"/>
                </a:schemeClr>
              </a:solidFill>
            </a:endParaRPr>
          </a:p>
          <a:p>
            <a:pPr indent="0" algn="ctr">
              <a:lnSpc>
                <a:spcPct val="125000"/>
              </a:lnSpc>
              <a:defRPr/>
            </a:pPr>
            <a:r>
              <a:rPr lang="en-US" altLang="zh-CN" sz="3600" dirty="0">
                <a:solidFill>
                  <a:schemeClr val="accent1">
                    <a:lumMod val="75000"/>
                  </a:schemeClr>
                </a:solidFill>
              </a:rPr>
              <a:t>2026</a:t>
            </a:r>
            <a:r>
              <a:rPr lang="zh-CN" altLang="en-US" sz="3600" dirty="0" smtClean="0">
                <a:solidFill>
                  <a:schemeClr val="accent1">
                    <a:lumMod val="75000"/>
                  </a:schemeClr>
                </a:solidFill>
              </a:rPr>
              <a:t>年</a:t>
            </a:r>
            <a:r>
              <a:rPr lang="en-US" altLang="zh-CN" sz="3600" dirty="0" smtClean="0">
                <a:solidFill>
                  <a:schemeClr val="accent1">
                    <a:lumMod val="75000"/>
                  </a:schemeClr>
                </a:solidFill>
              </a:rPr>
              <a:t>5</a:t>
            </a:r>
            <a:r>
              <a:rPr lang="zh-CN" altLang="en-US" sz="3600" dirty="0" smtClean="0">
                <a:solidFill>
                  <a:schemeClr val="accent1">
                    <a:lumMod val="75000"/>
                  </a:schemeClr>
                </a:solidFill>
              </a:rPr>
              <a:t>月</a:t>
            </a:r>
            <a:r>
              <a:rPr lang="en-US" altLang="zh-CN" sz="3600" dirty="0" smtClean="0">
                <a:solidFill>
                  <a:schemeClr val="accent1">
                    <a:lumMod val="75000"/>
                  </a:schemeClr>
                </a:solidFill>
              </a:rPr>
              <a:t>6</a:t>
            </a:r>
            <a:r>
              <a:rPr lang="zh-CN" altLang="en-US" sz="3600" dirty="0" smtClean="0">
                <a:solidFill>
                  <a:schemeClr val="accent1">
                    <a:lumMod val="75000"/>
                  </a:schemeClr>
                </a:solidFill>
              </a:rPr>
              <a:t>日</a:t>
            </a:r>
            <a:endParaRPr lang="zh-CN" altLang="zh-CN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AutoShape 7"/>
          <p:cNvSpPr/>
          <p:nvPr/>
        </p:nvSpPr>
        <p:spPr>
          <a:xfrm>
            <a:off x="8562752" y="5179500"/>
            <a:ext cx="2580168" cy="1224844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ctr" eaLnBrk="0"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schemeClr val="accent1">
                    <a:lumMod val="75000"/>
                  </a:schemeClr>
                </a:solidFill>
                <a:sym typeface="Noto Sans SC"/>
              </a:rPr>
              <a:t>安徽省中小学教师教育网</a:t>
            </a:r>
            <a:endParaRPr lang="en-US" sz="1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23" y="184494"/>
            <a:ext cx="1465226" cy="146522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1212" y="676677"/>
            <a:ext cx="2374605" cy="690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91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默认主题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</TotalTime>
  <Words>602</Words>
  <Application>Microsoft Office PowerPoint</Application>
  <PresentationFormat>宽屏</PresentationFormat>
  <Paragraphs>98</Paragraphs>
  <Slides>7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3" baseType="lpstr">
      <vt:lpstr>굴림</vt:lpstr>
      <vt:lpstr>Noto Sans SC</vt:lpstr>
      <vt:lpstr>宋体</vt:lpstr>
      <vt:lpstr>Arial</vt:lpstr>
      <vt:lpstr>Wingdings</vt:lpstr>
      <vt:lpstr>默认主题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汪顺和</cp:lastModifiedBy>
  <cp:revision>53</cp:revision>
  <dcterms:modified xsi:type="dcterms:W3CDTF">2026-05-06T02:40:57Z</dcterms:modified>
</cp:coreProperties>
</file>