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8.svg" ContentType="image/svg+xml"/>
  <Override PartName="/ppt/media/image19.svg" ContentType="image/svg+xml"/>
  <Override PartName="/ppt/media/image23.webp" ContentType="image/webp"/>
  <Override PartName="/ppt/media/image7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2"/>
  </p:handoutMasterIdLst>
  <p:sldIdLst>
    <p:sldId id="317" r:id="rId3"/>
    <p:sldId id="501" r:id="rId5"/>
    <p:sldId id="573" r:id="rId6"/>
    <p:sldId id="539" r:id="rId7"/>
    <p:sldId id="541" r:id="rId8"/>
    <p:sldId id="577" r:id="rId9"/>
    <p:sldId id="545" r:id="rId10"/>
    <p:sldId id="301" r:id="rId11"/>
  </p:sldIdLst>
  <p:sldSz cx="9144000" cy="5143500" type="screen16x9"/>
  <p:notesSz cx="6858000" cy="9144000"/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5" userDrawn="1">
          <p15:clr>
            <a:srgbClr val="A4A3A4"/>
          </p15:clr>
        </p15:guide>
        <p15:guide id="2" pos="29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4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3310" autoAdjust="0"/>
  </p:normalViewPr>
  <p:slideViewPr>
    <p:cSldViewPr snapToObjects="1" showGuides="1">
      <p:cViewPr varScale="1">
        <p:scale>
          <a:sx n="77" d="100"/>
          <a:sy n="77" d="100"/>
        </p:scale>
        <p:origin x="114" y="912"/>
      </p:cViewPr>
      <p:guideLst>
        <p:guide orient="horz" pos="1615"/>
        <p:guide pos="299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358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52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F9B0B47-AD33-4C58-BD48-DD1BF67A61A9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r>
              <a:rPr lang="zh-CN" altLang="en-US"/>
              <a:t>模板来自于： 第一PPT https://www.1ppt.com/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379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481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6867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39939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56323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 bwMode="auto"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4BE51A-2E86-485B-92C1-2D0F845B5F8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FACFE-0045-407A-9A24-0D9BC1C703FE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88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>
              <a:defRPr/>
            </a:pPr>
            <a:fld id="{93AE1883-0942-4AA3-9DB2-9C7C3A0314B1}" type="slidenum">
              <a:rPr lang="zh-CN" altLang="en-US"/>
            </a:fld>
            <a:endParaRPr lang="en-US"/>
          </a:p>
        </p:txBody>
      </p:sp>
      <p:sp>
        <p:nvSpPr>
          <p:cNvPr id="5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6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8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15"/>
            <a:ext cx="2057400" cy="4389411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15"/>
            <a:ext cx="6019800" cy="4389411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B027B-293B-42F5-BBC9-0E3C1CC811A6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8E663-144C-4CE9-AEE5-28515DB9013A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699"/>
            <a:ext cx="7886700" cy="112533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8035" indent="0">
              <a:buNone/>
              <a:defRPr sz="1200"/>
            </a:lvl7pPr>
            <a:lvl8pPr marL="2400935" indent="0">
              <a:buNone/>
              <a:defRPr sz="1200"/>
            </a:lvl8pPr>
            <a:lvl9pPr marL="2743835" indent="0">
              <a:buNone/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5CCA-D226-4268-8D54-FBA52EB9F151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360"/>
            <a:ext cx="4038600" cy="3395066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360"/>
            <a:ext cx="4038600" cy="3395066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8E75-FF81-49E2-9DFC-ED0D6A346F9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92"/>
            <a:ext cx="7886700" cy="994346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261093"/>
            <a:ext cx="3868737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1879135"/>
            <a:ext cx="3868737" cy="276392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1093"/>
            <a:ext cx="3887788" cy="61804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9135"/>
            <a:ext cx="3887788" cy="276392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6C257-2AF0-461F-94DB-29AB7BA623F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CFD07-1E4C-4725-B6BF-573424A989BD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064A0-7430-46D4-AE6E-36D8A5AB2A3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60"/>
            <a:ext cx="2949575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698"/>
            <a:ext cx="4629150" cy="365585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543320"/>
            <a:ext cx="2949575" cy="2859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E94AF-7B75-4EA3-9E4C-991E94B1E367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60"/>
            <a:ext cx="2949575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698"/>
            <a:ext cx="4629150" cy="365585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1543320"/>
            <a:ext cx="2949575" cy="28591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8035" indent="0">
              <a:buNone/>
              <a:defRPr sz="750"/>
            </a:lvl7pPr>
            <a:lvl8pPr marL="2400935" indent="0">
              <a:buNone/>
              <a:defRPr sz="750"/>
            </a:lvl8pPr>
            <a:lvl9pPr marL="2743835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4C721-9C98-45BB-B033-C839FEB7556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</p:nvPr>
        </p:nvSpPr>
        <p:spPr bwMode="auto">
          <a:xfrm>
            <a:off x="457200" y="1200150"/>
            <a:ext cx="8229600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8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85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850"/>
            <a:ext cx="2133600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1200" b="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183C544-8544-4230-B132-8F70C214D767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hf sldNum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image" Target="../media/image5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image" Target="../media/image9.svg"/><Relationship Id="rId7" Type="http://schemas.openxmlformats.org/officeDocument/2006/relationships/image" Target="../media/image8.png"/><Relationship Id="rId6" Type="http://schemas.openxmlformats.org/officeDocument/2006/relationships/tags" Target="../tags/tag15.xml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image" Target="../media/image11.svg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image" Target="../media/image10.svg"/><Relationship Id="rId1" Type="http://schemas.openxmlformats.org/officeDocument/2006/relationships/tags" Target="../tags/tag1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9" Type="http://schemas.openxmlformats.org/officeDocument/2006/relationships/slideLayout" Target="../slideLayouts/slideLayout6.xml"/><Relationship Id="rId28" Type="http://schemas.openxmlformats.org/officeDocument/2006/relationships/tags" Target="../tags/tag42.xml"/><Relationship Id="rId27" Type="http://schemas.openxmlformats.org/officeDocument/2006/relationships/image" Target="../media/image17.svg"/><Relationship Id="rId26" Type="http://schemas.openxmlformats.org/officeDocument/2006/relationships/image" Target="../media/image16.png"/><Relationship Id="rId25" Type="http://schemas.openxmlformats.org/officeDocument/2006/relationships/tags" Target="../tags/tag41.xml"/><Relationship Id="rId24" Type="http://schemas.openxmlformats.org/officeDocument/2006/relationships/image" Target="../media/image15.svg"/><Relationship Id="rId23" Type="http://schemas.openxmlformats.org/officeDocument/2006/relationships/image" Target="../media/image14.png"/><Relationship Id="rId22" Type="http://schemas.openxmlformats.org/officeDocument/2006/relationships/tags" Target="../tags/tag40.xml"/><Relationship Id="rId21" Type="http://schemas.openxmlformats.org/officeDocument/2006/relationships/image" Target="../media/image13.svg"/><Relationship Id="rId20" Type="http://schemas.openxmlformats.org/officeDocument/2006/relationships/image" Target="../media/image12.png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svg"/><Relationship Id="rId8" Type="http://schemas.openxmlformats.org/officeDocument/2006/relationships/tags" Target="../tags/tag46.xml"/><Relationship Id="rId7" Type="http://schemas.openxmlformats.org/officeDocument/2006/relationships/image" Target="../media/image19.svg"/><Relationship Id="rId6" Type="http://schemas.openxmlformats.org/officeDocument/2006/relationships/image" Target="../media/image8.png"/><Relationship Id="rId5" Type="http://schemas.openxmlformats.org/officeDocument/2006/relationships/tags" Target="../tags/tag45.xml"/><Relationship Id="rId4" Type="http://schemas.openxmlformats.org/officeDocument/2006/relationships/image" Target="../media/image18.svg"/><Relationship Id="rId3" Type="http://schemas.openxmlformats.org/officeDocument/2006/relationships/image" Target="../media/image6.png"/><Relationship Id="rId2" Type="http://schemas.openxmlformats.org/officeDocument/2006/relationships/tags" Target="../tags/tag44.xml"/><Relationship Id="rId15" Type="http://schemas.openxmlformats.org/officeDocument/2006/relationships/notesSlide" Target="../notesSlides/notesSlide6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tags" Target="../tags/tag4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3.webp"/><Relationship Id="rId5" Type="http://schemas.openxmlformats.org/officeDocument/2006/relationships/tags" Target="../tags/tag51.xml"/><Relationship Id="rId4" Type="http://schemas.openxmlformats.org/officeDocument/2006/relationships/image" Target="../media/image22.png"/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r="22044" b="27956"/>
          <a:stretch>
            <a:fillRect/>
          </a:stretch>
        </p:blipFill>
        <p:spPr bwMode="auto">
          <a:xfrm>
            <a:off x="288925" y="36513"/>
            <a:ext cx="7829550" cy="472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 219"/>
          <p:cNvSpPr/>
          <p:nvPr/>
        </p:nvSpPr>
        <p:spPr>
          <a:xfrm>
            <a:off x="3224213" y="3551873"/>
            <a:ext cx="2806700" cy="655637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项目简报（第一期）</a:t>
            </a:r>
            <a:endParaRPr lang="zh-CN" sz="16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r>
              <a:rPr lang="zh-CN" altLang="en-US" sz="16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</a:t>
            </a:r>
            <a:endParaRPr lang="zh-CN" altLang="en-US" sz="16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9" name=" 219"/>
          <p:cNvSpPr/>
          <p:nvPr/>
        </p:nvSpPr>
        <p:spPr>
          <a:xfrm>
            <a:off x="1901825" y="2266315"/>
            <a:ext cx="5162550" cy="1041400"/>
          </a:xfrm>
          <a:prstGeom prst="roundRect">
            <a:avLst>
              <a:gd name="adj" fmla="val 50000"/>
            </a:avLst>
          </a:prstGeom>
          <a:solidFill>
            <a:srgbClr val="527ABD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临泉县中小学幼儿园教师全员</a:t>
            </a:r>
            <a:endParaRPr lang="zh-CN" altLang="en-US" sz="25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noProof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远程培训</a:t>
            </a:r>
            <a:endParaRPr lang="zh-CN" altLang="en-US" sz="2500" noProof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 219"/>
          <p:cNvSpPr/>
          <p:nvPr/>
        </p:nvSpPr>
        <p:spPr>
          <a:xfrm>
            <a:off x="3491548" y="1274763"/>
            <a:ext cx="2196000" cy="828000"/>
          </a:xfrm>
          <a:prstGeom prst="roundRect">
            <a:avLst>
              <a:gd name="adj" fmla="val 50000"/>
            </a:avLst>
          </a:prstGeom>
          <a:solidFill>
            <a:srgbClr val="527ABD"/>
          </a:solidFill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noProof="1">
                <a:solidFill>
                  <a:srgbClr val="F8C01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sz="3600" noProof="1">
                <a:solidFill>
                  <a:srgbClr val="F8C01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endParaRPr lang="zh-CN" altLang="en-US" sz="3600" noProof="1">
              <a:solidFill>
                <a:srgbClr val="F8C01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8C01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19" grpId="1" bldLvl="0" animBg="1"/>
      <p:bldP spid="10" grpId="0" bldLvl="0" animBg="1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任意多边形 36"/>
          <p:cNvSpPr>
            <a:spLocks noChangeArrowheads="1"/>
          </p:cNvSpPr>
          <p:nvPr/>
        </p:nvSpPr>
        <p:spPr bwMode="auto">
          <a:xfrm>
            <a:off x="-19050" y="974725"/>
            <a:ext cx="3402330" cy="2404745"/>
          </a:xfrm>
          <a:custGeom>
            <a:avLst/>
            <a:gdLst>
              <a:gd name="T0" fmla="*/ 0 w 5254752"/>
              <a:gd name="T1" fmla="*/ 0 h 3808859"/>
              <a:gd name="T2" fmla="*/ 1597376 w 5254752"/>
              <a:gd name="T3" fmla="*/ 0 h 3808859"/>
              <a:gd name="T4" fmla="*/ 2788738 w 5254752"/>
              <a:gd name="T5" fmla="*/ 0 h 3808859"/>
              <a:gd name="T6" fmla="*/ 2816038 w 5254752"/>
              <a:gd name="T7" fmla="*/ 0 h 3808859"/>
              <a:gd name="T8" fmla="*/ 2892944 w 5254752"/>
              <a:gd name="T9" fmla="*/ 0 h 3808859"/>
              <a:gd name="T10" fmla="*/ 3658110 w 5254752"/>
              <a:gd name="T11" fmla="*/ 0 h 3808859"/>
              <a:gd name="T12" fmla="*/ 4006850 w 5254752"/>
              <a:gd name="T13" fmla="*/ 349060 h 3808859"/>
              <a:gd name="T14" fmla="*/ 4006850 w 5254752"/>
              <a:gd name="T15" fmla="*/ 2554479 h 3808859"/>
              <a:gd name="T16" fmla="*/ 3658110 w 5254752"/>
              <a:gd name="T17" fmla="*/ 2903538 h 3808859"/>
              <a:gd name="T18" fmla="*/ 2835213 w 5254752"/>
              <a:gd name="T19" fmla="*/ 2903538 h 3808859"/>
              <a:gd name="T20" fmla="*/ 2816038 w 5254752"/>
              <a:gd name="T21" fmla="*/ 2903538 h 3808859"/>
              <a:gd name="T22" fmla="*/ 2702706 w 5254752"/>
              <a:gd name="T23" fmla="*/ 2903538 h 3808859"/>
              <a:gd name="T24" fmla="*/ 1597376 w 5254752"/>
              <a:gd name="T25" fmla="*/ 2903538 h 3808859"/>
              <a:gd name="T26" fmla="*/ 0 w 5254752"/>
              <a:gd name="T27" fmla="*/ 2903538 h 380885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lnTo>
                  <a:pt x="0" y="0"/>
                </a:lnTo>
                <a:close/>
              </a:path>
            </a:pathLst>
          </a:custGeom>
          <a:solidFill>
            <a:srgbClr val="527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147" name="MH_SubTitle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08550" y="20828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对象、学时、主题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48" name="MH_Other_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370388" y="17938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任意多边形 1"/>
          <p:cNvSpPr/>
          <p:nvPr/>
        </p:nvSpPr>
        <p:spPr bwMode="auto">
          <a:xfrm>
            <a:off x="215900" y="1214755"/>
            <a:ext cx="2932430" cy="1957705"/>
          </a:xfrm>
          <a:custGeom>
            <a:avLst/>
            <a:gdLst>
              <a:gd name="connsiteX0" fmla="*/ 0 w 5254752"/>
              <a:gd name="connsiteY0" fmla="*/ 0 h 3808859"/>
              <a:gd name="connsiteX1" fmla="*/ 2094866 w 5254752"/>
              <a:gd name="connsiteY1" fmla="*/ 0 h 3808859"/>
              <a:gd name="connsiteX2" fmla="*/ 3657269 w 5254752"/>
              <a:gd name="connsiteY2" fmla="*/ 0 h 3808859"/>
              <a:gd name="connsiteX3" fmla="*/ 3693071 w 5254752"/>
              <a:gd name="connsiteY3" fmla="*/ 0 h 3808859"/>
              <a:gd name="connsiteX4" fmla="*/ 3793929 w 5254752"/>
              <a:gd name="connsiteY4" fmla="*/ 0 h 3808859"/>
              <a:gd name="connsiteX5" fmla="*/ 4797400 w 5254752"/>
              <a:gd name="connsiteY5" fmla="*/ 0 h 3808859"/>
              <a:gd name="connsiteX6" fmla="*/ 5254752 w 5254752"/>
              <a:gd name="connsiteY6" fmla="*/ 457896 h 3808859"/>
              <a:gd name="connsiteX7" fmla="*/ 5254752 w 5254752"/>
              <a:gd name="connsiteY7" fmla="*/ 3350964 h 3808859"/>
              <a:gd name="connsiteX8" fmla="*/ 4797400 w 5254752"/>
              <a:gd name="connsiteY8" fmla="*/ 3808859 h 3808859"/>
              <a:gd name="connsiteX9" fmla="*/ 3718218 w 5254752"/>
              <a:gd name="connsiteY9" fmla="*/ 3808859 h 3808859"/>
              <a:gd name="connsiteX10" fmla="*/ 3693071 w 5254752"/>
              <a:gd name="connsiteY10" fmla="*/ 3808859 h 3808859"/>
              <a:gd name="connsiteX11" fmla="*/ 3544443 w 5254752"/>
              <a:gd name="connsiteY11" fmla="*/ 3808859 h 3808859"/>
              <a:gd name="connsiteX12" fmla="*/ 2094866 w 5254752"/>
              <a:gd name="connsiteY12" fmla="*/ 3808859 h 3808859"/>
              <a:gd name="connsiteX13" fmla="*/ 0 w 5254752"/>
              <a:gd name="connsiteY13" fmla="*/ 3808859 h 380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bg1"/>
            </a:solidFill>
            <a:prstDash val="sysDot"/>
          </a:ln>
        </p:spPr>
        <p:txBody>
          <a:bodyPr lIns="128580" tIns="64290" rIns="128580" bIns="64290"/>
          <a:lstStyle/>
          <a:p>
            <a:pPr>
              <a:defRPr/>
            </a:pPr>
            <a:endParaRPr lang="zh-CN" altLang="en-US" noProof="1"/>
          </a:p>
        </p:txBody>
      </p:sp>
      <p:sp>
        <p:nvSpPr>
          <p:cNvPr id="6150" name="MH_Others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145" y="1347470"/>
            <a:ext cx="3131185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项目简介</a:t>
            </a:r>
            <a:endParaRPr lang="zh-CN" altLang="en-US" sz="36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156" name="图片 20" descr="97ab0d4a5f1da584698d04940240a43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05" y="2245995"/>
            <a:ext cx="1991360" cy="8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"/>
          <p:cNvSpPr txBox="1"/>
          <p:nvPr/>
        </p:nvSpPr>
        <p:spPr>
          <a:xfrm>
            <a:off x="0" y="4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72000" y="944245"/>
            <a:ext cx="3636000" cy="1620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对象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：阜阳市临泉县中小学幼儿园在职教师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学时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：网络研修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24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学时。</a:t>
            </a:r>
            <a:endParaRPr lang="zh-CN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3080"/>
              </a:lnSpc>
            </a:pPr>
            <a:r>
              <a:rPr lang="zh-CN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主题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：人工智能赋能教、学、评一体化实践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MH_SubTitle_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08550" y="3006725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</a:t>
            </a:r>
            <a:r>
              <a:rPr lang="zh-CN" altLang="en-US" sz="2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目标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Other_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370388" y="2977833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02530" y="3742690"/>
            <a:ext cx="2700000" cy="1152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eaLnBrk="1" latinLnBrk="0" hangingPunct="1">
              <a:lnSpc>
                <a:spcPts val="3080"/>
              </a:lnSpc>
              <a:spcBef>
                <a:spcPts val="1200"/>
              </a:spcBef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师德聚力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班管护航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技术赋能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专业精进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nimBg="1"/>
      <p:bldP spid="6147" grpId="0" bldLvl="0" animBg="1"/>
      <p:bldP spid="6148" grpId="0" bldLvl="0" animBg="1"/>
      <p:bldP spid="6150" grpId="0"/>
      <p:bldP spid="13" grpId="0" bldLvl="0" animBg="1"/>
      <p:bldP spid="13" grpId="1" bldLvl="0" animBg="1"/>
      <p:bldP spid="16" grpId="0" bldLvl="0" animBg="1"/>
      <p:bldP spid="17" grpId="0" bldLvl="0" animBg="1"/>
      <p:bldP spid="22" grpId="0" bldLvl="0" animBg="1"/>
      <p:bldP spid="22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36"/>
          <p:cNvSpPr>
            <a:spLocks noChangeArrowheads="1"/>
          </p:cNvSpPr>
          <p:nvPr/>
        </p:nvSpPr>
        <p:spPr bwMode="auto">
          <a:xfrm>
            <a:off x="-19050" y="974725"/>
            <a:ext cx="3402330" cy="2404745"/>
          </a:xfrm>
          <a:custGeom>
            <a:avLst/>
            <a:gdLst>
              <a:gd name="T0" fmla="*/ 0 w 5254752"/>
              <a:gd name="T1" fmla="*/ 0 h 3808859"/>
              <a:gd name="T2" fmla="*/ 1597376 w 5254752"/>
              <a:gd name="T3" fmla="*/ 0 h 3808859"/>
              <a:gd name="T4" fmla="*/ 2788738 w 5254752"/>
              <a:gd name="T5" fmla="*/ 0 h 3808859"/>
              <a:gd name="T6" fmla="*/ 2816038 w 5254752"/>
              <a:gd name="T7" fmla="*/ 0 h 3808859"/>
              <a:gd name="T8" fmla="*/ 2892944 w 5254752"/>
              <a:gd name="T9" fmla="*/ 0 h 3808859"/>
              <a:gd name="T10" fmla="*/ 3658110 w 5254752"/>
              <a:gd name="T11" fmla="*/ 0 h 3808859"/>
              <a:gd name="T12" fmla="*/ 4006850 w 5254752"/>
              <a:gd name="T13" fmla="*/ 349060 h 3808859"/>
              <a:gd name="T14" fmla="*/ 4006850 w 5254752"/>
              <a:gd name="T15" fmla="*/ 2554479 h 3808859"/>
              <a:gd name="T16" fmla="*/ 3658110 w 5254752"/>
              <a:gd name="T17" fmla="*/ 2903538 h 3808859"/>
              <a:gd name="T18" fmla="*/ 2835213 w 5254752"/>
              <a:gd name="T19" fmla="*/ 2903538 h 3808859"/>
              <a:gd name="T20" fmla="*/ 2816038 w 5254752"/>
              <a:gd name="T21" fmla="*/ 2903538 h 3808859"/>
              <a:gd name="T22" fmla="*/ 2702706 w 5254752"/>
              <a:gd name="T23" fmla="*/ 2903538 h 3808859"/>
              <a:gd name="T24" fmla="*/ 1597376 w 5254752"/>
              <a:gd name="T25" fmla="*/ 2903538 h 3808859"/>
              <a:gd name="T26" fmla="*/ 0 w 5254752"/>
              <a:gd name="T27" fmla="*/ 2903538 h 380885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lnTo>
                  <a:pt x="0" y="0"/>
                </a:lnTo>
                <a:close/>
              </a:path>
            </a:pathLst>
          </a:custGeom>
          <a:solidFill>
            <a:srgbClr val="527A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1800"/>
          </a:p>
        </p:txBody>
      </p:sp>
      <p:sp>
        <p:nvSpPr>
          <p:cNvPr id="16" name="MH_SubTitle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08550" y="20828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培训团队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MH_Other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70388" y="17938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任意多边形 17"/>
          <p:cNvSpPr/>
          <p:nvPr/>
        </p:nvSpPr>
        <p:spPr bwMode="auto">
          <a:xfrm>
            <a:off x="215900" y="1214755"/>
            <a:ext cx="2932430" cy="1957705"/>
          </a:xfrm>
          <a:custGeom>
            <a:avLst/>
            <a:gdLst>
              <a:gd name="connsiteX0" fmla="*/ 0 w 5254752"/>
              <a:gd name="connsiteY0" fmla="*/ 0 h 3808859"/>
              <a:gd name="connsiteX1" fmla="*/ 2094866 w 5254752"/>
              <a:gd name="connsiteY1" fmla="*/ 0 h 3808859"/>
              <a:gd name="connsiteX2" fmla="*/ 3657269 w 5254752"/>
              <a:gd name="connsiteY2" fmla="*/ 0 h 3808859"/>
              <a:gd name="connsiteX3" fmla="*/ 3693071 w 5254752"/>
              <a:gd name="connsiteY3" fmla="*/ 0 h 3808859"/>
              <a:gd name="connsiteX4" fmla="*/ 3793929 w 5254752"/>
              <a:gd name="connsiteY4" fmla="*/ 0 h 3808859"/>
              <a:gd name="connsiteX5" fmla="*/ 4797400 w 5254752"/>
              <a:gd name="connsiteY5" fmla="*/ 0 h 3808859"/>
              <a:gd name="connsiteX6" fmla="*/ 5254752 w 5254752"/>
              <a:gd name="connsiteY6" fmla="*/ 457896 h 3808859"/>
              <a:gd name="connsiteX7" fmla="*/ 5254752 w 5254752"/>
              <a:gd name="connsiteY7" fmla="*/ 3350964 h 3808859"/>
              <a:gd name="connsiteX8" fmla="*/ 4797400 w 5254752"/>
              <a:gd name="connsiteY8" fmla="*/ 3808859 h 3808859"/>
              <a:gd name="connsiteX9" fmla="*/ 3718218 w 5254752"/>
              <a:gd name="connsiteY9" fmla="*/ 3808859 h 3808859"/>
              <a:gd name="connsiteX10" fmla="*/ 3693071 w 5254752"/>
              <a:gd name="connsiteY10" fmla="*/ 3808859 h 3808859"/>
              <a:gd name="connsiteX11" fmla="*/ 3544443 w 5254752"/>
              <a:gd name="connsiteY11" fmla="*/ 3808859 h 3808859"/>
              <a:gd name="connsiteX12" fmla="*/ 2094866 w 5254752"/>
              <a:gd name="connsiteY12" fmla="*/ 3808859 h 3808859"/>
              <a:gd name="connsiteX13" fmla="*/ 0 w 5254752"/>
              <a:gd name="connsiteY13" fmla="*/ 3808859 h 380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54752" h="3808859">
                <a:moveTo>
                  <a:pt x="0" y="0"/>
                </a:moveTo>
                <a:lnTo>
                  <a:pt x="2094866" y="0"/>
                </a:lnTo>
                <a:cubicBezTo>
                  <a:pt x="2770500" y="0"/>
                  <a:pt x="3277225" y="0"/>
                  <a:pt x="3657269" y="0"/>
                </a:cubicBezTo>
                <a:lnTo>
                  <a:pt x="3693071" y="0"/>
                </a:lnTo>
                <a:lnTo>
                  <a:pt x="3793929" y="0"/>
                </a:lnTo>
                <a:cubicBezTo>
                  <a:pt x="4797400" y="0"/>
                  <a:pt x="4797400" y="0"/>
                  <a:pt x="4797400" y="0"/>
                </a:cubicBezTo>
                <a:cubicBezTo>
                  <a:pt x="5046865" y="0"/>
                  <a:pt x="5254752" y="208134"/>
                  <a:pt x="5254752" y="457896"/>
                </a:cubicBezTo>
                <a:lnTo>
                  <a:pt x="5254752" y="3350964"/>
                </a:lnTo>
                <a:cubicBezTo>
                  <a:pt x="5254752" y="3611131"/>
                  <a:pt x="5046865" y="3808859"/>
                  <a:pt x="4797400" y="3808859"/>
                </a:cubicBezTo>
                <a:cubicBezTo>
                  <a:pt x="4375129" y="3808859"/>
                  <a:pt x="4018838" y="3808859"/>
                  <a:pt x="3718218" y="3808859"/>
                </a:cubicBezTo>
                <a:lnTo>
                  <a:pt x="3693071" y="3808859"/>
                </a:lnTo>
                <a:lnTo>
                  <a:pt x="3544443" y="3808859"/>
                </a:lnTo>
                <a:cubicBezTo>
                  <a:pt x="2094866" y="3808859"/>
                  <a:pt x="2094866" y="3808859"/>
                  <a:pt x="2094866" y="3808859"/>
                </a:cubicBezTo>
                <a:lnTo>
                  <a:pt x="0" y="3808859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bg1"/>
            </a:solidFill>
            <a:prstDash val="sysDot"/>
          </a:ln>
        </p:spPr>
        <p:txBody>
          <a:bodyPr lIns="128580" tIns="64290" rIns="128580" bIns="64290"/>
          <a:lstStyle/>
          <a:p>
            <a:pPr>
              <a:defRPr/>
            </a:pPr>
            <a:endParaRPr lang="zh-CN" altLang="en-US" sz="1800" noProof="1"/>
          </a:p>
        </p:txBody>
      </p:sp>
      <p:sp>
        <p:nvSpPr>
          <p:cNvPr id="19" name="MH_Others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145" y="1347470"/>
            <a:ext cx="3131185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no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项目简介</a:t>
            </a:r>
            <a:endParaRPr lang="zh-CN" altLang="en-US" sz="36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0" name="图片 20" descr="97ab0d4a5f1da584698d04940240a43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05" y="2245995"/>
            <a:ext cx="1991360" cy="8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"/>
          <p:cNvSpPr txBox="1"/>
          <p:nvPr/>
        </p:nvSpPr>
        <p:spPr>
          <a:xfrm>
            <a:off x="0" y="4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433060" y="944245"/>
            <a:ext cx="2088000" cy="1512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学科辅导专家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网络班级辅导教师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技术团队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ctr">
              <a:lnSpc>
                <a:spcPct val="150000"/>
              </a:lnSpc>
              <a:defRPr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客服团队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" name="MH_Other_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70388" y="2906078"/>
            <a:ext cx="540000" cy="540000"/>
          </a:xfrm>
          <a:prstGeom prst="ellipse">
            <a:avLst/>
          </a:prstGeom>
          <a:solidFill>
            <a:srgbClr val="FFFFFF"/>
          </a:solidFill>
          <a:ln w="57150">
            <a:solidFill>
              <a:schemeClr val="accent1"/>
            </a:solidFill>
            <a:round/>
          </a:ln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4</a:t>
            </a:r>
            <a:endParaRPr lang="en-US" altLang="zh-CN" sz="3200">
              <a:solidFill>
                <a:schemeClr val="accent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MH_SubTitle_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08550" y="2934970"/>
            <a:ext cx="3240000" cy="540000"/>
          </a:xfrm>
          <a:custGeom>
            <a:avLst/>
            <a:gdLst>
              <a:gd name="T0" fmla="*/ 1 w 3878508"/>
              <a:gd name="T1" fmla="*/ 0 h 762904"/>
              <a:gd name="T2" fmla="*/ 2786584 w 3878508"/>
              <a:gd name="T3" fmla="*/ 0 h 762904"/>
              <a:gd name="T4" fmla="*/ 3090540 w 3878508"/>
              <a:gd name="T5" fmla="*/ 304828 h 762904"/>
              <a:gd name="T6" fmla="*/ 3090539 w 3878508"/>
              <a:gd name="T7" fmla="*/ 304828 h 762904"/>
              <a:gd name="T8" fmla="*/ 2786583 w 3878508"/>
              <a:gd name="T9" fmla="*/ 609657 h 762904"/>
              <a:gd name="T10" fmla="*/ 0 w 3878508"/>
              <a:gd name="T11" fmla="*/ 609656 h 762904"/>
              <a:gd name="T12" fmla="*/ 40978 w 3878508"/>
              <a:gd name="T13" fmla="*/ 575750 h 762904"/>
              <a:gd name="T14" fmla="*/ 152875 w 3878508"/>
              <a:gd name="T15" fmla="*/ 304827 h 762904"/>
              <a:gd name="T16" fmla="*/ 40978 w 3878508"/>
              <a:gd name="T17" fmla="*/ 33906 h 7629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78508"/>
              <a:gd name="T28" fmla="*/ 0 h 762904"/>
              <a:gd name="T29" fmla="*/ 3878508 w 3878508"/>
              <a:gd name="T30" fmla="*/ 762904 h 76290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培训模式</a:t>
            </a:r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89550" y="3670935"/>
            <a:ext cx="2160270" cy="1224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 eaLnBrk="1" latinLnBrk="0" hangingPunct="1">
              <a:lnSpc>
                <a:spcPts val="3080"/>
              </a:lnSpc>
              <a:spcBef>
                <a:spcPts val="1200"/>
              </a:spcBef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线上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学习为主</a:t>
            </a:r>
            <a:br>
              <a:rPr 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</a:b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送培送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教为辅</a:t>
            </a:r>
            <a:endParaRPr lang="zh-CN" altLang="en-US" sz="140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9" grpId="0"/>
      <p:bldP spid="22" grpId="0" bldLvl="0" animBg="1"/>
      <p:bldP spid="22" grpId="1" bldLvl="0" animBg="1"/>
      <p:bldP spid="2" grpId="0" bldLvl="0" animBg="1"/>
      <p:bldP spid="3" grpId="0" bldLvl="0" animBg="1"/>
      <p:bldP spid="4" grpId="0" bldLvl="0" animBg="1"/>
      <p:bldP spid="4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592138" y="225425"/>
            <a:ext cx="2926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二、时间安排与进度</a:t>
            </a:r>
            <a:endParaRPr lang="zh-CN" altLang="en-US" sz="240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2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3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4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8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585765" y="2071939"/>
            <a:ext cx="6480000" cy="1156438"/>
            <a:chOff x="-207930" y="3603539"/>
            <a:chExt cx="9142477" cy="1541915"/>
          </a:xfrm>
        </p:grpSpPr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-207930" y="5093243"/>
              <a:ext cx="3038189" cy="0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48" name="Line 34"/>
            <p:cNvSpPr>
              <a:spLocks noChangeShapeType="1"/>
            </p:cNvSpPr>
            <p:nvPr/>
          </p:nvSpPr>
          <p:spPr bwMode="auto">
            <a:xfrm flipH="1" flipV="1">
              <a:off x="2771018" y="4324373"/>
              <a:ext cx="0" cy="821081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49" name="Line 34"/>
            <p:cNvSpPr>
              <a:spLocks noChangeShapeType="1"/>
            </p:cNvSpPr>
            <p:nvPr/>
          </p:nvSpPr>
          <p:spPr bwMode="auto">
            <a:xfrm flipH="1">
              <a:off x="2712199" y="4366304"/>
              <a:ext cx="3298029" cy="0"/>
            </a:xfrm>
            <a:prstGeom prst="line">
              <a:avLst/>
            </a:prstGeom>
            <a:noFill/>
            <a:ln w="88900" cmpd="sng">
              <a:solidFill>
                <a:schemeClr val="accent2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50" name="Line 34"/>
            <p:cNvSpPr>
              <a:spLocks noChangeShapeType="1"/>
            </p:cNvSpPr>
            <p:nvPr/>
          </p:nvSpPr>
          <p:spPr bwMode="auto">
            <a:xfrm flipH="1">
              <a:off x="5923345" y="3640149"/>
              <a:ext cx="3011202" cy="0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  <p:sp>
          <p:nvSpPr>
            <p:cNvPr id="51" name="Line 34"/>
            <p:cNvSpPr>
              <a:spLocks noChangeShapeType="1"/>
            </p:cNvSpPr>
            <p:nvPr/>
          </p:nvSpPr>
          <p:spPr bwMode="auto">
            <a:xfrm flipH="1" flipV="1">
              <a:off x="5982365" y="3603539"/>
              <a:ext cx="0" cy="821082"/>
            </a:xfrm>
            <a:prstGeom prst="line">
              <a:avLst/>
            </a:prstGeom>
            <a:noFill/>
            <a:ln w="88900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itchFamily="34" charset="-127"/>
                <a:ea typeface="굴림" pitchFamily="34" charset="-127"/>
                <a:cs typeface="+mn-cs"/>
                <a:sym typeface="굴림" pitchFamily="34" charset="-127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-589280" y="250253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200000"/>
              </a:lnSpc>
              <a:defRPr/>
            </a:pPr>
            <a:r>
              <a:rPr lang="en-US" sz="1800" dirty="0" err="1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     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 flipH="1" flipV="1">
            <a:off x="7045379" y="1572553"/>
            <a:ext cx="0" cy="576000"/>
          </a:xfrm>
          <a:prstGeom prst="line">
            <a:avLst/>
          </a:prstGeom>
          <a:noFill/>
          <a:ln w="88900" cmpd="sng">
            <a:solidFill>
              <a:schemeClr val="accent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34" charset="-127"/>
              <a:ea typeface="굴림" pitchFamily="34" charset="-127"/>
              <a:cs typeface="+mn-cs"/>
              <a:sym typeface="굴림" pitchFamily="34" charset="-127"/>
            </a:endParaRPr>
          </a:p>
        </p:txBody>
      </p:sp>
      <p:sp>
        <p:nvSpPr>
          <p:cNvPr id="65" name="Line 34"/>
          <p:cNvSpPr>
            <a:spLocks noChangeShapeType="1"/>
          </p:cNvSpPr>
          <p:nvPr/>
        </p:nvSpPr>
        <p:spPr bwMode="auto">
          <a:xfrm flipH="1">
            <a:off x="7001109" y="1522062"/>
            <a:ext cx="1872000" cy="0"/>
          </a:xfrm>
          <a:prstGeom prst="line">
            <a:avLst/>
          </a:prstGeom>
          <a:noFill/>
          <a:ln w="88900" cmpd="sng">
            <a:solidFill>
              <a:schemeClr val="accent1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itchFamily="34" charset="-127"/>
              <a:ea typeface="굴림" pitchFamily="34" charset="-127"/>
              <a:cs typeface="+mn-cs"/>
              <a:sym typeface="굴림" pitchFamily="34" charset="-127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-512445" y="2546350"/>
            <a:ext cx="432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>
              <a:lnSpc>
                <a:spcPct val="200000"/>
              </a:lnSpc>
              <a:defRPr/>
            </a:pPr>
            <a:r>
              <a:rPr lang="en-US" sz="1800" dirty="0" err="1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准备</a:t>
            </a:r>
            <a:r>
              <a:rPr 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endParaRPr lang="en-US" sz="1800" b="1" i="0" u="none" strike="noStrike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ctr">
              <a:lnSpc>
                <a:spcPct val="200000"/>
              </a:lnSpc>
              <a:defRPr/>
            </a:pP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16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日前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640205" y="1553845"/>
            <a:ext cx="4320000" cy="189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线上学习</a:t>
            </a:r>
            <a:endParaRPr lang="en-US" altLang="zh-CN" sz="1800" b="1" dirty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7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16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en-US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-8</a:t>
            </a:r>
            <a:r>
              <a:rPr lang="zh-CN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20</a:t>
            </a:r>
            <a:r>
              <a:rPr lang="zh-CN" altLang="zh-CN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endParaRPr lang="en-US" altLang="zh-CN" sz="1800" b="1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1800" b="1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1800" dirty="0" smtClean="0">
                <a:solidFill>
                  <a:schemeClr val="accent2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当前进度</a:t>
            </a:r>
            <a:endParaRPr lang="zh-CN" altLang="en-US" sz="1800" dirty="0" smtClean="0">
              <a:solidFill>
                <a:schemeClr val="accent2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864610" y="1398270"/>
            <a:ext cx="4392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考核发证</a:t>
            </a:r>
            <a:endParaRPr lang="en-US" altLang="zh-CN" sz="1800" b="1" dirty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8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21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-8</a:t>
            </a:r>
            <a:r>
              <a:rPr lang="zh-CN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31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endParaRPr lang="zh-CN" altLang="zh-CN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873750" y="824230"/>
            <a:ext cx="4320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200000"/>
              </a:lnSpc>
              <a:defRPr/>
            </a:pP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项目总结</a:t>
            </a:r>
            <a:endParaRPr lang="en-US" altLang="zh-CN" sz="1800" b="1" dirty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9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月</a:t>
            </a:r>
            <a:r>
              <a:rPr lang="en-US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20</a:t>
            </a:r>
            <a:r>
              <a:rPr lang="zh-CN" altLang="zh-CN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日</a:t>
            </a:r>
            <a:r>
              <a:rPr lang="zh-CN" altLang="en-US" sz="1800" dirty="0" smtClean="0">
                <a:solidFill>
                  <a:schemeClr val="accent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前</a:t>
            </a:r>
            <a:endParaRPr lang="zh-CN" altLang="en-US" sz="1800" dirty="0" smtClean="0">
              <a:solidFill>
                <a:schemeClr val="accent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+mn-ea"/>
            </a:endParaRPr>
          </a:p>
        </p:txBody>
      </p:sp>
      <p:sp>
        <p:nvSpPr>
          <p:cNvPr id="70" name="等腰三角形 69"/>
          <p:cNvSpPr/>
          <p:nvPr/>
        </p:nvSpPr>
        <p:spPr>
          <a:xfrm>
            <a:off x="3759835" y="2774315"/>
            <a:ext cx="180000" cy="288000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592138" y="225425"/>
            <a:ext cx="2407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三 、已完成工作</a:t>
            </a:r>
            <a:endParaRPr lang="zh-CN" altLang="en-US" sz="24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3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4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8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225" name="文本框 10"/>
          <p:cNvSpPr txBox="1">
            <a:spLocks noChangeArrowheads="1"/>
          </p:cNvSpPr>
          <p:nvPr/>
        </p:nvSpPr>
        <p:spPr bwMode="auto">
          <a:xfrm>
            <a:off x="5616575" y="3695700"/>
            <a:ext cx="28336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14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endParaRPr lang="zh-CN" altLang="en-US" sz="140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20763" y="106997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AutoShape 6"/>
          <p:cNvSpPr/>
          <p:nvPr/>
        </p:nvSpPr>
        <p:spPr>
          <a:xfrm>
            <a:off x="1330994" y="1562100"/>
            <a:ext cx="3104708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en-US" sz="120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项目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准备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(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7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月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16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日前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)</a:t>
            </a: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开展训前需求调研，制定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培训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实施方案。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辅导专家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设计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考核作业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制定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考核方案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。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altLang="zh-CN" sz="1400" b="1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22533" y="105346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自主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选择课程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观看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课程视频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文本资料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学科辅导专家和网络班级辅导者在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线上组织工作坊活动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1840"/>
              </a:lnSpc>
              <a:defRPr/>
            </a:pPr>
            <a:r>
              <a:rPr lang="en-US" altLang="zh-CN" sz="1200" b="0" noProof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en-US" sz="1200" b="0" noProof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完成线上作业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1209675" y="2326005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组织</a:t>
            </a:r>
            <a:r>
              <a:rPr lang="zh-CN" altLang="en-US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报名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组建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网络班级，遴选网络班级辅导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者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1209675" y="3258820"/>
            <a:ext cx="4572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完善培训平台，整合培训资源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sz="12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整理参训教师信息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部署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项目平台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 descr="3b333530353230363bbcc7c2bc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6330" y="1130300"/>
            <a:ext cx="288000" cy="288000"/>
          </a:xfrm>
          <a:prstGeom prst="rect">
            <a:avLst/>
          </a:prstGeom>
        </p:spPr>
      </p:pic>
      <p:pic>
        <p:nvPicPr>
          <p:cNvPr id="14" name="图片 13" descr="3b35303035393137353bbcfdcdb72dcbabcfdf2dcff2d3d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2835" y="1673225"/>
            <a:ext cx="216000" cy="216000"/>
          </a:xfrm>
          <a:prstGeom prst="rect">
            <a:avLst/>
          </a:prstGeom>
        </p:spPr>
      </p:pic>
      <p:pic>
        <p:nvPicPr>
          <p:cNvPr id="18" name="图片 17" descr="3b35303035393137353bbcfdcdb72dcbabcfdf2dcff2d3d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6325" y="2446020"/>
            <a:ext cx="216000" cy="216000"/>
          </a:xfrm>
          <a:prstGeom prst="rect">
            <a:avLst/>
          </a:prstGeom>
        </p:spPr>
      </p:pic>
      <p:pic>
        <p:nvPicPr>
          <p:cNvPr id="23" name="图片 22" descr="3b35303035393137353bbcfdcdb72dcbabcfdf2dcff2d3d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6325" y="3378835"/>
            <a:ext cx="216000" cy="216000"/>
          </a:xfrm>
          <a:prstGeom prst="rect">
            <a:avLst/>
          </a:prstGeom>
        </p:spPr>
      </p:pic>
      <p:sp>
        <p:nvSpPr>
          <p:cNvPr id="24" name="AutoShape 21"/>
          <p:cNvSpPr/>
          <p:nvPr/>
        </p:nvSpPr>
        <p:spPr>
          <a:xfrm>
            <a:off x="5526615" y="1144576"/>
            <a:ext cx="282530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zh-CN" altLang="en-US" sz="1200" i="0" u="none" strike="noStrik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线</a:t>
            </a:r>
            <a:r>
              <a:rPr lang="zh-CN" altLang="en-US" sz="1200" i="0" u="none" strike="noStrike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上学习</a:t>
            </a:r>
            <a:r>
              <a:rPr lang="zh-CN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16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-8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日）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5" name="图片 24" descr="3b35303035393137353bbcfdcdb72dcbabcfdf2dcff2d3d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48580" y="1750695"/>
            <a:ext cx="216000" cy="216000"/>
          </a:xfrm>
          <a:prstGeom prst="rect">
            <a:avLst/>
          </a:prstGeom>
        </p:spPr>
      </p:pic>
      <p:pic>
        <p:nvPicPr>
          <p:cNvPr id="26" name="图片 25" descr="3b35303035393137353bbcfdcdb72dcbabcfdf2dcff2d3d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47945" y="3347085"/>
            <a:ext cx="216000" cy="216000"/>
          </a:xfrm>
          <a:prstGeom prst="rect">
            <a:avLst/>
          </a:prstGeom>
        </p:spPr>
      </p:pic>
      <p:pic>
        <p:nvPicPr>
          <p:cNvPr id="27" name="图片 26" descr="3b35303035393137353bbcfdcdb72dcbabcfdf2dcff2d3d2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32070" y="2667000"/>
            <a:ext cx="216000" cy="21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8" grpId="0"/>
      <p:bldP spid="9" grpId="0"/>
      <p:bldP spid="13" grpId="0" bldLvl="0" animBg="1"/>
      <p:bldP spid="13" grpId="1" bldLvl="0" animBg="1"/>
      <p:bldP spid="15" grpId="0" bldLvl="0" animBg="1"/>
      <p:bldP spid="15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654685" y="1473994"/>
            <a:ext cx="2412000" cy="3096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3477260" y="1473994"/>
            <a:ext cx="2412000" cy="3132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811530" y="230917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8387</a:t>
            </a: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人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 dirty="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总报名人数</a:t>
            </a: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 dirty="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753904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参与度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" name="矩形 9" descr="7b0a2020202022776f7264617274223a2022220a7d0a"/>
          <p:cNvSpPr/>
          <p:nvPr>
            <p:custDataLst>
              <p:tags r:id="rId5"/>
            </p:custDataLst>
          </p:nvPr>
        </p:nvSpPr>
        <p:spPr>
          <a:xfrm>
            <a:off x="3594735" y="245268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8199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学习人数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97.8%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学习率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3504724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6278086" y="1473994"/>
            <a:ext cx="2412000" cy="3132000"/>
          </a:xfrm>
          <a:prstGeom prst="roundRect">
            <a:avLst>
              <a:gd name="adj" fmla="val 2258"/>
            </a:avLst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矩形 15"/>
          <p:cNvSpPr/>
          <p:nvPr>
            <p:custDataLst>
              <p:tags r:id="rId8"/>
            </p:custDataLst>
          </p:nvPr>
        </p:nvSpPr>
        <p:spPr>
          <a:xfrm>
            <a:off x="6449695" y="2452688"/>
            <a:ext cx="1955483" cy="175164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2213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合格人数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26.4%</a:t>
            </a:r>
            <a:endParaRPr lang="en-US" altLang="zh-CN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100">
                <a:ln>
                  <a:noFill/>
                  <a:prstDash val="sysDot"/>
                </a:ln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合格率</a:t>
            </a:r>
            <a:endParaRPr lang="zh-CN" altLang="en-US" sz="1100">
              <a:ln>
                <a:noFill/>
                <a:prstDash val="sysDot"/>
              </a:ln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9"/>
            </p:custDataLst>
          </p:nvPr>
        </p:nvSpPr>
        <p:spPr>
          <a:xfrm>
            <a:off x="6305550" y="1912779"/>
            <a:ext cx="2085023" cy="33194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b="1" ker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合格度</a:t>
            </a:r>
            <a:endParaRPr lang="zh-CN" altLang="en-US" b="1" ker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cxnSp>
        <p:nvCxnSpPr>
          <p:cNvPr id="30" name="直接连接符 29"/>
          <p:cNvCxnSpPr/>
          <p:nvPr>
            <p:custDataLst>
              <p:tags r:id="rId10"/>
            </p:custDataLst>
          </p:nvPr>
        </p:nvCxnSpPr>
        <p:spPr>
          <a:xfrm>
            <a:off x="1669733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>
            <a:off x="4420553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2"/>
            </p:custDataLst>
          </p:nvPr>
        </p:nvCxnSpPr>
        <p:spPr>
          <a:xfrm>
            <a:off x="7221379" y="4383405"/>
            <a:ext cx="253365" cy="0"/>
          </a:xfrm>
          <a:prstGeom prst="line">
            <a:avLst/>
          </a:prstGeom>
          <a:ln w="47625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椭圆 11"/>
          <p:cNvSpPr/>
          <p:nvPr>
            <p:custDataLst>
              <p:tags r:id="rId13"/>
            </p:custDataLst>
          </p:nvPr>
        </p:nvSpPr>
        <p:spPr>
          <a:xfrm>
            <a:off x="1490663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椭圆 4"/>
          <p:cNvSpPr/>
          <p:nvPr>
            <p:custDataLst>
              <p:tags r:id="rId14"/>
            </p:custDataLst>
          </p:nvPr>
        </p:nvSpPr>
        <p:spPr>
          <a:xfrm>
            <a:off x="1513046" y="1153478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" name="椭圆 2"/>
          <p:cNvSpPr/>
          <p:nvPr>
            <p:custDataLst>
              <p:tags r:id="rId15"/>
            </p:custDataLst>
          </p:nvPr>
        </p:nvSpPr>
        <p:spPr>
          <a:xfrm>
            <a:off x="4213384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椭圆 5"/>
          <p:cNvSpPr/>
          <p:nvPr>
            <p:custDataLst>
              <p:tags r:id="rId16"/>
            </p:custDataLst>
          </p:nvPr>
        </p:nvSpPr>
        <p:spPr>
          <a:xfrm>
            <a:off x="4235768" y="1153478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椭圆 19"/>
          <p:cNvSpPr/>
          <p:nvPr>
            <p:custDataLst>
              <p:tags r:id="rId17"/>
            </p:custDataLst>
          </p:nvPr>
        </p:nvSpPr>
        <p:spPr>
          <a:xfrm>
            <a:off x="7014210" y="1153954"/>
            <a:ext cx="667703" cy="667703"/>
          </a:xfrm>
          <a:prstGeom prst="ellipse">
            <a:avLst/>
          </a:prstGeom>
          <a:solidFill>
            <a:schemeClr val="accent1">
              <a:alpha val="15000"/>
            </a:schemeClr>
          </a:solidFill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椭圆 22"/>
          <p:cNvSpPr/>
          <p:nvPr>
            <p:custDataLst>
              <p:tags r:id="rId18"/>
            </p:custDataLst>
          </p:nvPr>
        </p:nvSpPr>
        <p:spPr>
          <a:xfrm>
            <a:off x="7036594" y="1153954"/>
            <a:ext cx="622459" cy="622459"/>
          </a:xfrm>
          <a:prstGeom prst="ellipse">
            <a:avLst/>
          </a:prstGeom>
          <a:ln w="3810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4" name="图形 23" descr="333438303937363b333438313038303bd7e9d6afbcdcb9b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702594" y="1343025"/>
            <a:ext cx="243364" cy="243364"/>
          </a:xfrm>
          <a:prstGeom prst="rect">
            <a:avLst/>
          </a:prstGeom>
        </p:spPr>
      </p:pic>
      <p:pic>
        <p:nvPicPr>
          <p:cNvPr id="26" name="图形 25" descr="333438303937363b333438313039323bcfeec4bfbcc6bbae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425315" y="1343025"/>
            <a:ext cx="242888" cy="242888"/>
          </a:xfrm>
          <a:prstGeom prst="rect">
            <a:avLst/>
          </a:prstGeom>
        </p:spPr>
      </p:pic>
      <p:pic>
        <p:nvPicPr>
          <p:cNvPr id="27" name="图形 26" descr="333438303937363b333438313037333bcad0b3a1bebad5f9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239000" y="1356836"/>
            <a:ext cx="217170" cy="217170"/>
          </a:xfrm>
          <a:prstGeom prst="rect">
            <a:avLst/>
          </a:prstGeom>
        </p:spPr>
      </p:pic>
      <p:sp>
        <p:nvSpPr>
          <p:cNvPr id="184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8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9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592138" y="225425"/>
            <a:ext cx="20116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四、当前学情</a:t>
            </a:r>
            <a:endParaRPr lang="zh-CN" altLang="en-US" sz="240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</p:spTree>
    <p:custDataLst>
      <p:tags r:id="rId2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 184"/>
          <p:cNvSpPr/>
          <p:nvPr/>
        </p:nvSpPr>
        <p:spPr>
          <a:xfrm>
            <a:off x="320675" y="615950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92138" y="225425"/>
            <a:ext cx="2407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五 、下一步工作</a:t>
            </a:r>
            <a:endParaRPr lang="zh-CN" altLang="en-US" sz="24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0" name=" 219"/>
          <p:cNvSpPr/>
          <p:nvPr/>
        </p:nvSpPr>
        <p:spPr>
          <a:xfrm rot="5400000">
            <a:off x="-1007269" y="2355057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1" name=" 219"/>
          <p:cNvSpPr/>
          <p:nvPr/>
        </p:nvSpPr>
        <p:spPr>
          <a:xfrm>
            <a:off x="592138" y="685800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2" name=" 184"/>
          <p:cNvSpPr/>
          <p:nvPr/>
        </p:nvSpPr>
        <p:spPr>
          <a:xfrm rot="5400000">
            <a:off x="8736013" y="4746625"/>
            <a:ext cx="215900" cy="21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4" name=" 219"/>
          <p:cNvSpPr/>
          <p:nvPr/>
        </p:nvSpPr>
        <p:spPr>
          <a:xfrm rot="10800000">
            <a:off x="5808663" y="4886325"/>
            <a:ext cx="2870200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15" name=" 219"/>
          <p:cNvSpPr/>
          <p:nvPr/>
        </p:nvSpPr>
        <p:spPr>
          <a:xfrm rot="5400000">
            <a:off x="7409656" y="3215482"/>
            <a:ext cx="2868613" cy="762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>
              <a:solidFill>
                <a:srgbClr val="FFFFFF"/>
              </a:solidFill>
            </a:endParaRPr>
          </a:p>
        </p:txBody>
      </p:sp>
      <p:sp>
        <p:nvSpPr>
          <p:cNvPr id="9225" name="文本框 10"/>
          <p:cNvSpPr txBox="1">
            <a:spLocks noChangeArrowheads="1"/>
          </p:cNvSpPr>
          <p:nvPr/>
        </p:nvSpPr>
        <p:spPr bwMode="auto">
          <a:xfrm>
            <a:off x="5616575" y="3695700"/>
            <a:ext cx="28336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14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endParaRPr lang="zh-CN" altLang="en-US" sz="140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20763" y="1069975"/>
            <a:ext cx="3096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  <a:defRPr/>
            </a:pPr>
            <a:endParaRPr lang="zh-CN" altLang="en-US" noProof="1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AutoShape 6"/>
          <p:cNvSpPr/>
          <p:nvPr/>
        </p:nvSpPr>
        <p:spPr>
          <a:xfrm>
            <a:off x="1330994" y="1562100"/>
            <a:ext cx="3104708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    </a:t>
            </a:r>
            <a:r>
              <a:rPr lang="zh-CN" sz="1200" i="0" u="none" strike="noStrike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考核证发放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(8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月</a:t>
            </a:r>
            <a:r>
              <a:rPr lang="en-US" altLang="zh-CN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31</a:t>
            </a:r>
            <a:r>
              <a:rPr lang="zh-CN" alt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日前</a:t>
            </a:r>
            <a:r>
              <a:rPr lang="en-US" sz="1200" i="0" u="none" strike="noStrike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)</a:t>
            </a: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对参训教师的结业情况进行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考评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评选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优秀参训教师、优秀班级辅导</a:t>
            </a: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者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发放</a:t>
            </a:r>
            <a:r>
              <a:rPr lang="zh-CN" altLang="zh-CN" sz="12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结业证书和荣誉证书。</a:t>
            </a:r>
            <a:endParaRPr lang="zh-CN" altLang="zh-CN" sz="1200" b="0" i="0" u="none" strike="noStrike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22533" y="1053465"/>
            <a:ext cx="3240000" cy="3096000"/>
          </a:xfrm>
          <a:prstGeom prst="rect">
            <a:avLst/>
          </a:prstGeom>
          <a:solidFill>
            <a:srgbClr val="4F80B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挖掘、整理培训过程的优秀成果和典型</a:t>
            </a:r>
            <a:endParaRPr lang="zh-CN" altLang="zh-CN" sz="12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案例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提炼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、汇编成册</a:t>
            </a:r>
            <a:r>
              <a:rPr lang="zh-CN" altLang="en-US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indent="0" eaLnBrk="1" latinLnBrk="0" hangingPunct="1">
              <a:lnSpc>
                <a:spcPts val="22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1" latinLnBrk="0" hangingPunct="1">
              <a:lnSpc>
                <a:spcPts val="2240"/>
              </a:lnSpc>
              <a:defRPr/>
            </a:pP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      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进行项目自评，撰写总结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报告</a:t>
            </a:r>
            <a:r>
              <a:rPr lang="zh-CN" altLang="en-US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接受</a:t>
            </a:r>
            <a:endParaRPr lang="zh-CN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师训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主管部门评估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en-US" altLang="zh-CN" sz="1200" b="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</a:t>
            </a:r>
            <a:r>
              <a:rPr lang="zh-CN" altLang="zh-CN" sz="1200" b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开展</a:t>
            </a:r>
            <a:r>
              <a:rPr lang="zh-CN" altLang="zh-CN" sz="12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训后跟踪指导工作。</a:t>
            </a:r>
            <a:endParaRPr lang="zh-CN" altLang="en-US" sz="1200" b="0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1209675" y="2541270"/>
            <a:ext cx="4572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送培送教活动</a:t>
            </a:r>
            <a:endParaRPr lang="zh-CN" altLang="en-US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1" name="图片 20" descr="3b333530353230363bbcc7c2bc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330" y="1130300"/>
            <a:ext cx="288000" cy="288000"/>
          </a:xfrm>
          <a:prstGeom prst="rect">
            <a:avLst/>
          </a:prstGeom>
        </p:spPr>
      </p:pic>
      <p:pic>
        <p:nvPicPr>
          <p:cNvPr id="22" name="图片 21" descr="3b35303035393137353bbcfdcdb72dcbabcfdf2dcff2d3d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835" y="1673225"/>
            <a:ext cx="216000" cy="216000"/>
          </a:xfrm>
          <a:prstGeom prst="rect">
            <a:avLst/>
          </a:prstGeom>
        </p:spPr>
      </p:pic>
      <p:sp>
        <p:nvSpPr>
          <p:cNvPr id="26" name="AutoShape 21"/>
          <p:cNvSpPr/>
          <p:nvPr/>
        </p:nvSpPr>
        <p:spPr>
          <a:xfrm>
            <a:off x="5526615" y="1144576"/>
            <a:ext cx="2825307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zh-CN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总结阶段（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日前）</a:t>
            </a:r>
            <a:endParaRPr lang="zh-CN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8" name="图片 27" descr="3b35303035393137353bbcfdcdb72dcbabcfdf2dcff2d3d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48580" y="1750695"/>
            <a:ext cx="216000" cy="216000"/>
          </a:xfrm>
          <a:prstGeom prst="rect">
            <a:avLst/>
          </a:prstGeom>
        </p:spPr>
      </p:pic>
      <p:pic>
        <p:nvPicPr>
          <p:cNvPr id="30" name="图片 29" descr="3b35303035393137353bbcfdcdb72dcbabcfdf2dcff2d3d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47945" y="3131820"/>
            <a:ext cx="216000" cy="216000"/>
          </a:xfrm>
          <a:prstGeom prst="rect">
            <a:avLst/>
          </a:prstGeom>
        </p:spPr>
      </p:pic>
      <p:pic>
        <p:nvPicPr>
          <p:cNvPr id="31" name="图片 30" descr="3b333530353230363bbcc7c2bc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8100" y="1257300"/>
            <a:ext cx="288000" cy="288000"/>
          </a:xfrm>
          <a:prstGeom prst="rect">
            <a:avLst/>
          </a:prstGeom>
        </p:spPr>
      </p:pic>
      <p:pic>
        <p:nvPicPr>
          <p:cNvPr id="32" name="图片 31" descr="3b333530353230363bbcc7c2bc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9820" y="2620645"/>
            <a:ext cx="288000" cy="288000"/>
          </a:xfrm>
          <a:prstGeom prst="rect">
            <a:avLst/>
          </a:prstGeom>
        </p:spPr>
      </p:pic>
      <p:pic>
        <p:nvPicPr>
          <p:cNvPr id="33" name="图片 32" descr="3b35303035393137353bbcfdcdb72dcbabcfdf2dcff2d3d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080" y="3163570"/>
            <a:ext cx="216000" cy="21600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1261745" y="3020695"/>
            <a:ext cx="3048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安徽开放大学协同临泉县师训主管部门，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安排学科辅导专家赴当地开展送培送教</a:t>
            </a:r>
            <a:endParaRPr lang="zh-CN" altLang="en-US" sz="1200" b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200" b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活动。</a:t>
            </a:r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ldLvl="0" animBg="1"/>
      <p:bldP spid="11" grpId="0" bldLvl="0" animBg="1"/>
      <p:bldP spid="14" grpId="0" bldLvl="0" animBg="1"/>
      <p:bldP spid="15" grpId="0" bldLvl="0" animBg="1"/>
      <p:bldP spid="16" grpId="0" bldLvl="0" animBg="1"/>
      <p:bldP spid="16" grpId="1" bldLvl="0" animBg="1"/>
      <p:bldP spid="18" grpId="0" bldLvl="0" animBg="1"/>
      <p:bldP spid="18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2" descr="a1a61cd35c1d73a98148c6f35490eb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0418" y="882650"/>
            <a:ext cx="4176000" cy="41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图片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r="22212" b="28851"/>
          <a:stretch>
            <a:fillRect/>
          </a:stretch>
        </p:blipFill>
        <p:spPr bwMode="auto">
          <a:xfrm>
            <a:off x="1488440" y="1139508"/>
            <a:ext cx="5400000" cy="358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7"/>
          <p:cNvSpPr>
            <a:spLocks noChangeArrowheads="1"/>
          </p:cNvSpPr>
          <p:nvPr/>
        </p:nvSpPr>
        <p:spPr bwMode="auto">
          <a:xfrm>
            <a:off x="1454785" y="3042285"/>
            <a:ext cx="5472113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谢谢您的观看</a:t>
            </a:r>
            <a:endParaRPr lang="zh-CN" altLang="en-US" sz="28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2" name="TextBox 7"/>
          <p:cNvSpPr>
            <a:spLocks noChangeArrowheads="1"/>
          </p:cNvSpPr>
          <p:nvPr/>
        </p:nvSpPr>
        <p:spPr bwMode="auto">
          <a:xfrm>
            <a:off x="1634173" y="2694305"/>
            <a:ext cx="5111750" cy="15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THANK YOU FOR YOUR GUIDANCE.</a:t>
            </a:r>
            <a:endParaRPr lang="en-US" altLang="zh-CN" sz="100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23" y="184494"/>
            <a:ext cx="1080000" cy="1080000"/>
          </a:xfrm>
          <a:prstGeom prst="rect">
            <a:avLst/>
          </a:prstGeom>
        </p:spPr>
      </p:pic>
      <p:pic>
        <p:nvPicPr>
          <p:cNvPr id="9" name="图片 8" descr="ai_picture_gen_1784078936667_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6318" b="6318"/>
          <a:stretch>
            <a:fillRect/>
          </a:stretch>
        </p:blipFill>
        <p:spPr>
          <a:xfrm>
            <a:off x="1800682" y="389657"/>
            <a:ext cx="2374605" cy="6906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5000">
        <p:wipe/>
      </p:transition>
    </mc:Choice>
    <mc:Fallback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" pathEditMode="relative" rAng="0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p="http://schemas.openxmlformats.org/presentationml/2006/main">
  <p:tag name="POWER3D IMAGE0" val="PWRTRANS.TGA"/>
  <p:tag name="POWER3D OPTIONS" val="Medium "/>
  <p:tag name="POWER3D SOUND" val="Power Panels"/>
  <p:tag name="POWER3D TRANSITION" val="DemoPwrpanel.p3d 0"/>
</p:tagLst>
</file>

<file path=ppt/tags/tag10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11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12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13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14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15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6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7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8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19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2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20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2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2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3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1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1_1"/>
  <p:tag name="KSO_WM_UNIT_VALUE" val="14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BEAUTIFY_FLAG" val="#wm#"/>
  <p:tag name="KSO_WM_UNIT_PRESET_TEXT" val="单击此处添加文本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205_2*l_h_a*1_1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25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2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136"/>
  <p:tag name="KSO_WM_BEAUTIFY_FLAG" val="#wm#"/>
  <p:tag name="KSO_WM_UNIT_PRESET_TEXT" val="单击此处添加文本具体内容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3205_2*l_h_a*1_2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27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4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4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LINE_FILL_TYPE" val="2"/>
  <p:tag name="KSO_WM_UNIT_TEXT_FILL_FORE_SCHEMECOLOR_INDEX" val="2"/>
  <p:tag name="KSO_WM_UNIT_TEXT_FILL_TYPE" val="1"/>
  <p:tag name="KSO_WM_UNIT_USESOURCEFORMAT_APPLY" val="0"/>
</p:tagLst>
</file>

<file path=ppt/tags/tag28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f*1_3_1"/>
  <p:tag name="KSO_WM_TEMPLATE_CATEGORY" val="diagram"/>
  <p:tag name="KSO_WM_TEMPLATE_INDEX" val="20233205"/>
  <p:tag name="KSO_WM_UNIT_LAYERLEVEL" val="1_1_1"/>
  <p:tag name="KSO_WM_TAG_VERSION" val="3.0"/>
  <p:tag name="KSO_WM_UNIT_SUBTYPE" val="a"/>
  <p:tag name="KSO_WM_UNIT_NOCLEAR" val="0"/>
  <p:tag name="KSO_WM_DIAGRAM_GROUP_CODE" val="l1-1"/>
  <p:tag name="KSO_WM_UNIT_TYPE" val="l_h_f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136"/>
  <p:tag name="KSO_WM_BEAUTIFY_FLAG" val="#wm#"/>
  <p:tag name="KSO_WM_UNIT_PRESET_TEXT" val="单击此处添加文本，简明扼要地阐述您的观点。根据需要可酌情增减文字，以便观者准确地理解您传达的思想。单击此处添加文本具体内容，简明扼要地阐述您的观点。根据需要可酌情增减文字，以便观者准确地理解您传达的思想。单击此处添加文本具体内容"/>
  <p:tag name="KSO_WM_UNIT_TEXT_FILL_FORE_SCHEMECOLOR_INDEX" val="1"/>
  <p:tag name="KSO_WM_UNIT_TEXT_FILL_TYPE" val="1"/>
  <p:tag name="KSO_WM_UNIT_USESOURCEFORMAT_APPLY" val="0"/>
</p:tagLst>
</file>

<file path=ppt/tags/tag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3205_2*l_h_a*1_3_1"/>
  <p:tag name="KSO_WM_TEMPLATE_CATEGORY" val="diagram"/>
  <p:tag name="KSO_WM_TEMPLATE_INDEX" val="20233205"/>
  <p:tag name="KSO_WM_UNIT_LAYERLEVEL" val="1_1_1"/>
  <p:tag name="KSO_WM_TAG_VERSION" val="3.0"/>
  <p:tag name="KSO_WM_UNIT_TEXT_FILL_FORE_SCHEMECOLOR_INDEX_BRIGHTNESS" val="0.15"/>
  <p:tag name="KSO_WM_DIAGRAM_GROUP_CODE" val="l1-1"/>
  <p:tag name="KSO_WM_DIAGRAM_VIRTUALLY_FRAME" val="{&quot;height&quot;:376.54998779296875,&quot;left&quot;:-63.25625373900402,&quot;top&quot;:39.106305316114046,&quot;width&quot;:846.5499877929688}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单击添加项标题"/>
  <p:tag name="KSO_WM_UNIT_TEXT_FILL_FORE_SCHEMECOLOR_INDEX" val="1"/>
  <p:tag name="KSO_WM_UNIT_TEXT_FILL_TYPE" val="1"/>
  <p:tag name="KSO_WM_UNIT_USESOURCEFORMAT_APPLY" val="0"/>
</p:tagLst>
</file>

<file path=ppt/tags/tag3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30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2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1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LINE_FORE_SCHEMECOLOR_INDEX" val="5"/>
  <p:tag name="KSO_WM_UNIT_LINE_FILL_TYPE" val="2"/>
  <p:tag name="KSO_WM_UNIT_USESOURCEFORMAT_APPLY" val="0"/>
</p:tagLst>
</file>

<file path=ppt/tags/tag33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4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1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5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6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2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7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3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8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i*1_3_2"/>
  <p:tag name="KSO_WM_TEMPLATE_CATEGORY" val="diagram"/>
  <p:tag name="KSO_WM_TEMPLATE_INDEX" val="20233205"/>
  <p:tag name="KSO_WM_UNIT_LAYERLEVEL" val="1_1_1"/>
  <p:tag name="KSO_WM_TAG_VERSION" val="3.0"/>
  <p:tag name="KSO_WM_DIAGRAM_GROUP_CODE" val="l1-1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0"/>
</p:tagLst>
</file>

<file path=ppt/tags/tag39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x*1_1_1"/>
  <p:tag name="KSO_WM_TEMPLATE_CATEGORY" val="diagram"/>
  <p:tag name="KSO_WM_TEMPLATE_INDEX" val="20233205"/>
  <p:tag name="KSO_WM_UNIT_LAYERLEVEL" val="1_1_1"/>
  <p:tag name="KSO_WM_TAG_VERSION" val="3.0"/>
  <p:tag name="KSO_WM_UNIT_VALUE" val="59*71"/>
  <p:tag name="KSO_WM_DIAGRAM_GROUP_CODE" val="l1-1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.xml><?xml version="1.0" encoding="utf-8"?>
<p:tagLst xmlns:p="http://schemas.openxmlformats.org/presentationml/2006/main">
  <p:tag name="ID" val="553512"/>
  <p:tag name="MH" val="20160830110146"/>
  <p:tag name="MH_LIBRARY" val="CONTENTS"/>
  <p:tag name="MH_TYPE" val="OTHERS"/>
</p:tagLst>
</file>

<file path=ppt/tags/tag40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VALUE" val="90*8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3205_2*l_h_x*1_2_1"/>
  <p:tag name="KSO_WM_TEMPLATE_CATEGORY" val="diagram"/>
  <p:tag name="KSO_WM_TEMPLATE_INDEX" val="20233205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1.xml><?xml version="1.0" encoding="utf-8"?>
<p:tagLst xmlns:p="http://schemas.openxmlformats.org/presentationml/2006/main">
  <p:tag name="KSO_WM_DIAGRAM_VIRTUALLY_FRAME" val="{&quot;height&quot;:376.54998779296875,&quot;left&quot;:-63.25625373900402,&quot;top&quot;:39.106305316114046,&quot;width&quot;:846.5499877929688}"/>
  <p:tag name="KSO_WM_UNIT_HIGHLIGHT" val="0"/>
  <p:tag name="KSO_WM_UNIT_COMPATIBLE" val="0"/>
  <p:tag name="KSO_WM_UNIT_DIAGRAM_ISNUMVISUAL" val="0"/>
  <p:tag name="KSO_WM_UNIT_DIAGRAM_ISREFERUNIT" val="0"/>
  <p:tag name="KSO_WM_UNIT_ID" val="diagram20233205_2*l_h_x*1_3_1"/>
  <p:tag name="KSO_WM_TEMPLATE_CATEGORY" val="diagram"/>
  <p:tag name="KSO_WM_TEMPLATE_INDEX" val="20233205"/>
  <p:tag name="KSO_WM_UNIT_LAYERLEVEL" val="1_1_1"/>
  <p:tag name="KSO_WM_TAG_VERSION" val="3.0"/>
  <p:tag name="KSO_WM_UNIT_VALUE" val="22*22"/>
  <p:tag name="KSO_WM_DIAGRAM_GROUP_CODE" val="l1-1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14"/>
  <p:tag name="KSO_WM_UNIT_FILL_FORE_SCHEMECOLOR_INDEX_BRIGHTNESS" val="0"/>
  <p:tag name="KSO_WM_UNIT_USESOURCEFORMAT_APPLY" val="0"/>
</p:tagLst>
</file>

<file path=ppt/tags/tag42.xml><?xml version="1.0" encoding="utf-8"?>
<p:tagLst xmlns:p="http://schemas.openxmlformats.org/presentationml/2006/main">
  <p:tag name="KSO_WM_SLIDE_ID" val="diagram20233205_2"/>
  <p:tag name="KSO_WM_TEMPLATE_SUBCATEGORY" val="0"/>
  <p:tag name="KSO_WM_TEMPLATE_MASTER_TYPE" val="0"/>
  <p:tag name="KSO_WM_TEMPLATE_COLOR_TYPE" val="0"/>
  <p:tag name="KSO_WM_SLIDE_ITEM_CNT" val="3"/>
  <p:tag name="KSO_WM_SLIDE_INDEX" val="2"/>
  <p:tag name="KSO_WM_TAG_VERSION" val="3.0"/>
  <p:tag name="KSO_WM_BEAUTIFY_FLAG" val="#wm#"/>
  <p:tag name="KSO_WM_TEMPLATE_CATEGORY" val="diagram"/>
  <p:tag name="KSO_WM_TEMPLATE_INDEX" val="20233205"/>
  <p:tag name="KSO_WM_SLIDE_TYPE" val="text"/>
  <p:tag name="KSO_WM_SLIDE_SUBTYPE" val="diag"/>
  <p:tag name="KSO_WM_SLIDE_SIZE" val="837.65*364.15"/>
  <p:tag name="KSO_WM_SLIDE_POSITION" val="61.2*121.1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43.xml><?xml version="1.0" encoding="utf-8"?>
<p:tagLst xmlns:p="http://schemas.openxmlformats.org/presentationml/2006/main">
  <p:tag name="KSO_WM_DIAGRAM_VIRTUALLY_FRAME" val="{&quot;height&quot;:124.25,&quot;left&quot;:86.56015748031496,&quot;top&quot;:183.15,&quot;width&quot;:368.68984251968504}"/>
</p:tagLst>
</file>

<file path=ppt/tags/tag44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45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6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7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48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49.xml><?xml version="1.0" encoding="utf-8"?>
<p:tagLst xmlns:p="http://schemas.openxmlformats.org/presentationml/2006/main">
  <p:tag name="KSO_DOCER_RESOURCE_TRACE_INFO" val="{&quot;id&quot;:&quot;3505206&quot;,&quot;origin&quot;:0,&quot;type&quot;:&quot;icons&quot;,&quot;user&quot;:&quot;451010809&quot;}"/>
</p:tagLst>
</file>

<file path=ppt/tags/tag5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50.xml><?xml version="1.0" encoding="utf-8"?>
<p:tagLst xmlns:p="http://schemas.openxmlformats.org/presentationml/2006/main">
  <p:tag name="KSO_DOCER_RESOURCE_TRACE_INFO" val="{&quot;id&quot;:&quot;50059175&quot;,&quot;origin&quot;:0,&quot;type&quot;:&quot;icons&quot;,&quot;user&quot;:&quot;451010809&quot;}"/>
</p:tagLst>
</file>

<file path=ppt/tags/tag51.xml><?xml version="1.0" encoding="utf-8"?>
<p:tagLst xmlns:p="http://schemas.openxmlformats.org/presentationml/2006/main">
  <p:tag name="KSO_DOCER_RESOURCE_TRACE_INFO" val="{&quot;id&quot;:&quot;&quot;,&quot;origin&quot;:0,&quot;type&quot;:&quot;pictures&quot;,&quot;user&quot;:&quot;451010809&quot;}"/>
</p:tagLst>
</file>

<file path=ppt/tags/tag52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2.11.14"/>
  <p:tag name="AS_TITLE" val="Aspose.Slides for .NET 4.0 Client Profile"/>
  <p:tag name="AS_VERSION" val="22.11"/>
  <p:tag name="COMMONDATA" val="eyJoZGlkIjoiMmMxNzY4NzliODJmOGYzMWEyZDdkODA0MWI0NTdiODcifQ=="/>
  <p:tag name="ISPRING_PRESENTATION_TITLE" val="PPT设计艺术"/>
  <p:tag name="resource_record_key" val="{&quot;10&quot;:[21601159,3505206,3505137,50059175]}"/>
</p:tagLst>
</file>

<file path=ppt/tags/tag6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7.xml><?xml version="1.0" encoding="utf-8"?>
<p:tagLst xmlns:p="http://schemas.openxmlformats.org/presentationml/2006/main">
  <p:tag name="MH" val="20161022203400"/>
  <p:tag name="MH_LIBRARY" val="GRAPHIC"/>
  <p:tag name="MH_ORDER" val="1"/>
  <p:tag name="MH_TYPE" val="SubTitle"/>
  <p:tag name="KSO_WM_DIAGRAM_VIRTUALLY_FRAME" val="{&quot;height&quot;:201.12503937007872,&quot;left&quot;:344.12503937007875,&quot;top&quot;:95.5,&quot;width&quot;:319.62496062992125}"/>
</p:tagLst>
</file>

<file path=ppt/tags/tag8.xml><?xml version="1.0" encoding="utf-8"?>
<p:tagLst xmlns:p="http://schemas.openxmlformats.org/presentationml/2006/main">
  <p:tag name="MH" val="20161022203400"/>
  <p:tag name="MH_LIBRARY" val="GRAPHIC"/>
  <p:tag name="MH_ORDER" val="1"/>
  <p:tag name="MH_TYPE" val="Other"/>
  <p:tag name="KSO_WM_DIAGRAM_VIRTUALLY_FRAME" val="{&quot;height&quot;:201.12503937007872,&quot;left&quot;:344.12503937007875,&quot;top&quot;:95.5,&quot;width&quot;:319.62496062992125}"/>
</p:tagLst>
</file>

<file path=ppt/tags/tag9.xml><?xml version="1.0" encoding="utf-8"?>
<p:tagLst xmlns:p="http://schemas.openxmlformats.org/presentationml/2006/main">
  <p:tag name="ID" val="553512"/>
  <p:tag name="MH" val="20160830110146"/>
  <p:tag name="MH_LIBRARY" val="CONTENTS"/>
  <p:tag name="MH_TYPE" val="OTHERS"/>
</p:tagLst>
</file>

<file path=ppt/theme/theme1.xml><?xml version="1.0" encoding="utf-8"?>
<a:theme xmlns:a="http://schemas.openxmlformats.org/drawingml/2006/main" name="第一PPT，www.1ppt.com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Arial"/>
      </a:majorFont>
      <a:minorFont>
        <a:latin typeface="Calibri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zh-CN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886</Words>
  <Application>WPS 演示</Application>
  <PresentationFormat>On-screen Show (16:9)</PresentationFormat>
  <Paragraphs>148</Paragraphs>
  <Slides>8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Calibri</vt:lpstr>
      <vt:lpstr>Wingdings</vt:lpstr>
      <vt:lpstr>Arial</vt:lpstr>
      <vt:lpstr>微软雅黑</vt:lpstr>
      <vt:lpstr>Noto Sans SC</vt:lpstr>
      <vt:lpstr>굴림</vt:lpstr>
      <vt:lpstr>Arial Unicode MS</vt:lpstr>
      <vt:lpstr>Malgun Gothic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</dc:title>
  <dc:creator>第一PPT</dc:creator>
  <cp:keywords>www.1ppt.com</cp:keywords>
  <dc:description>www.1ppt.com</dc:description>
  <cp:lastModifiedBy>糖果Gao</cp:lastModifiedBy>
  <cp:revision>507</cp:revision>
  <dcterms:created xsi:type="dcterms:W3CDTF">2017-10-27T05:09:00Z</dcterms:created>
  <dcterms:modified xsi:type="dcterms:W3CDTF">2026-07-28T09:15:45Z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77DA0B89C1154A63BFB260704C856F5C_13</vt:lpwstr>
  </property>
  <property fmtid="{D5CDD505-2E9C-101B-9397-08002B2CF9AE}" pid="3" name="KSOProductBuildVer">
    <vt:lpwstr>2052-12.1.0.26895</vt:lpwstr>
  </property>
</Properties>
</file>